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6" r:id="rId2"/>
    <p:sldId id="295" r:id="rId3"/>
    <p:sldId id="299" r:id="rId4"/>
    <p:sldId id="306" r:id="rId5"/>
    <p:sldId id="300" r:id="rId6"/>
    <p:sldId id="298" r:id="rId7"/>
    <p:sldId id="296" r:id="rId8"/>
    <p:sldId id="301" r:id="rId9"/>
    <p:sldId id="302" r:id="rId10"/>
    <p:sldId id="303" r:id="rId11"/>
    <p:sldId id="305" r:id="rId12"/>
    <p:sldId id="304" r:id="rId13"/>
    <p:sldId id="307" r:id="rId14"/>
    <p:sldId id="309" r:id="rId15"/>
    <p:sldId id="308" r:id="rId16"/>
    <p:sldId id="310" r:id="rId17"/>
    <p:sldId id="311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12" r:id="rId33"/>
    <p:sldId id="327" r:id="rId34"/>
    <p:sldId id="328" r:id="rId35"/>
    <p:sldId id="329" r:id="rId36"/>
    <p:sldId id="33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663300"/>
    <a:srgbClr val="9B7362"/>
    <a:srgbClr val="993300"/>
    <a:srgbClr val="2AD0E2"/>
    <a:srgbClr val="AC3900"/>
    <a:srgbClr val="99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5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0CB16-8ACC-4169-9EAB-F29E9EE617EE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D6F2D-60B6-485C-B549-E9EF9FC633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7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5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9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2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517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5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4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1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3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5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3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86B0865-B9D0-4A48-90EC-2FFB4807B14D}" type="datetimeFigureOut">
              <a:rPr lang="en-US" smtClean="0"/>
              <a:pPr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F5D4083-317E-4FE3-BFB0-0F28BFDF81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0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evells@dot.state.al.us" TargetMode="Externa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315686" y="219704"/>
            <a:ext cx="8686800" cy="609600"/>
          </a:xfrm>
        </p:spPr>
        <p:txBody>
          <a:bodyPr>
            <a:normAutofit/>
          </a:bodyPr>
          <a:lstStyle/>
          <a:p>
            <a:pPr algn="ctr"/>
            <a:r>
              <a:rPr lang="en-US" sz="38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for Bridge Foundations in Karst Terrain 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752600" y="5796043"/>
            <a:ext cx="4495800" cy="796834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Browallia New" panose="020B0604020202020204" pitchFamily="34" charset="-34"/>
                <a:ea typeface="Microsoft Himalaya" panose="01010100010101010101" pitchFamily="2" charset="0"/>
                <a:cs typeface="Browallia New" panose="020B0604020202020204" pitchFamily="34" charset="-34"/>
              </a:rPr>
              <a:t>Matt Revell, P.E.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Browallia New" panose="020B0604020202020204" pitchFamily="34" charset="-34"/>
                <a:ea typeface="Microsoft Himalaya" panose="01010100010101010101" pitchFamily="2" charset="0"/>
                <a:cs typeface="Browallia New" panose="020B0604020202020204" pitchFamily="34" charset="-34"/>
              </a:rPr>
              <a:t>Assistant Geotechnical Engineer 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Browallia New" panose="020B0604020202020204" pitchFamily="34" charset="-34"/>
                <a:ea typeface="Microsoft Himalaya" panose="01010100010101010101" pitchFamily="2" charset="0"/>
                <a:cs typeface="Browallia New" panose="020B0604020202020204" pitchFamily="34" charset="-34"/>
              </a:rPr>
              <a:t>ALDOT Bureau of Materials &amp; Tests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6" y="5670014"/>
            <a:ext cx="1048893" cy="1048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1128915"/>
            <a:ext cx="2310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Medium Cond" panose="020B0606030402020204" pitchFamily="34" charset="0"/>
              </a:rPr>
              <a:t>I-20/59 &amp; I-65 Interchange Modification Project</a:t>
            </a:r>
          </a:p>
          <a:p>
            <a:pPr algn="ctr"/>
            <a:endParaRPr lang="en-US" sz="2800" dirty="0">
              <a:latin typeface="Franklin Gothic Medium Cond" panose="020B0606030402020204" pitchFamily="34" charset="0"/>
            </a:endParaRPr>
          </a:p>
          <a:p>
            <a:pPr algn="ctr"/>
            <a:r>
              <a:rPr lang="en-US" sz="2800" dirty="0" smtClean="0">
                <a:latin typeface="Franklin Gothic Medium Cond" panose="020B0606030402020204" pitchFamily="34" charset="0"/>
              </a:rPr>
              <a:t>Birmingham, AL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6" y="1062746"/>
            <a:ext cx="5871754" cy="440381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50074" y="556260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756671"/>
            <a:ext cx="2209806" cy="847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as a Design Alternative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3" y="1828800"/>
            <a:ext cx="8801624" cy="350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2143" y="1676400"/>
            <a:ext cx="3995057" cy="3810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67200" y="1676400"/>
            <a:ext cx="4806567" cy="3810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98171" y="549728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Phase II</a:t>
            </a:r>
            <a:endParaRPr lang="en-US" sz="2400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2374" y="5497286"/>
            <a:ext cx="121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Phase III</a:t>
            </a:r>
            <a:endParaRPr lang="en-US" sz="2400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as a Design Alternative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510" t="31369" r="38298" b="14418"/>
          <a:stretch/>
        </p:blipFill>
        <p:spPr>
          <a:xfrm>
            <a:off x="431591" y="1040563"/>
            <a:ext cx="5026506" cy="4021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6245905"/>
            <a:ext cx="8139388" cy="506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11" y="5691799"/>
            <a:ext cx="8153400" cy="5042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" y="5153061"/>
            <a:ext cx="8130766" cy="48886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20018970">
            <a:off x="3032726" y="2447806"/>
            <a:ext cx="769639" cy="251479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as a Design Alternative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5" y="3593329"/>
            <a:ext cx="3997235" cy="29979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8565" y="986782"/>
            <a:ext cx="39972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Medium Cond" panose="020B0606030402020204" pitchFamily="34" charset="0"/>
              </a:rPr>
              <a:t>Advantages: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Better Foundation?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Gave us another option in case of hiccups elsewhere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Adds a tool to our toolbox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981880"/>
            <a:ext cx="42127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ranklin Gothic Medium Cond" panose="020B0606030402020204" pitchFamily="34" charset="0"/>
              </a:rPr>
              <a:t>Disadvantages: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Medium Cond" panose="020B0606030402020204" pitchFamily="34" charset="0"/>
              </a:rPr>
              <a:t>(Relatively) inexperienced with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4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Medium Cond" panose="020B0606030402020204" pitchFamily="34" charset="0"/>
              </a:rPr>
              <a:t>Aren’t testing every unit like with H-piles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Medium Cond" panose="020B0606030402020204" pitchFamily="34" charset="0"/>
              </a:rPr>
              <a:t>Differs from what we know works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71" y="3593329"/>
            <a:ext cx="4064000" cy="3048000"/>
          </a:xfrm>
          <a:prstGeom prst="rect">
            <a:avLst/>
          </a:prstGeom>
        </p:spPr>
      </p:pic>
      <p:sp>
        <p:nvSpPr>
          <p:cNvPr id="17" name="Minus 16"/>
          <p:cNvSpPr/>
          <p:nvPr/>
        </p:nvSpPr>
        <p:spPr>
          <a:xfrm>
            <a:off x="4606471" y="1999111"/>
            <a:ext cx="533400" cy="551906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19"/>
          <p:cNvSpPr/>
          <p:nvPr/>
        </p:nvSpPr>
        <p:spPr>
          <a:xfrm>
            <a:off x="414020" y="1371600"/>
            <a:ext cx="507274" cy="475111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20"/>
          <p:cNvSpPr/>
          <p:nvPr/>
        </p:nvSpPr>
        <p:spPr>
          <a:xfrm>
            <a:off x="414020" y="2063337"/>
            <a:ext cx="507274" cy="475111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lus 21"/>
          <p:cNvSpPr/>
          <p:nvPr/>
        </p:nvSpPr>
        <p:spPr>
          <a:xfrm>
            <a:off x="414020" y="2757004"/>
            <a:ext cx="507274" cy="475111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22"/>
          <p:cNvSpPr/>
          <p:nvPr/>
        </p:nvSpPr>
        <p:spPr>
          <a:xfrm>
            <a:off x="4606471" y="2743200"/>
            <a:ext cx="533400" cy="551906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3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5715000" cy="84582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Design Considerations for </a:t>
            </a:r>
            <a:r>
              <a:rPr lang="en-US" sz="36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in Karst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533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Our Concerns:</a:t>
            </a:r>
          </a:p>
          <a:p>
            <a:endParaRPr lang="en-US" sz="24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Need a design that accounts for unknowns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Voids directly beneath sockets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Need some load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Gain confidence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Verify Contractor’s design, installation method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Ensure design validity across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Need a way for our inspectors to verify Contractor’s claims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Socket length and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Need to know ahead of time what to expect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Subsurface information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Karst changes everything</a:t>
            </a:r>
            <a:endParaRPr lang="en-US" sz="2000" dirty="0">
              <a:latin typeface="Franklin Gothic Medium Cond" panose="020B06060304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9" r="28968"/>
          <a:stretch/>
        </p:blipFill>
        <p:spPr>
          <a:xfrm>
            <a:off x="6141457" y="1055803"/>
            <a:ext cx="2758703" cy="563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1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5715000" cy="84582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Design Considerations for </a:t>
            </a:r>
            <a:r>
              <a:rPr lang="en-US" sz="36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in Karst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8686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Our Stipulations:</a:t>
            </a:r>
          </a:p>
          <a:p>
            <a:endParaRPr lang="en-US" sz="24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Verification Load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200% of the design load, in </a:t>
            </a:r>
            <a:r>
              <a:rPr lang="en-US" sz="2000" u="sng" dirty="0" smtClean="0">
                <a:latin typeface="Franklin Gothic Medium Cond" panose="020B0606030402020204" pitchFamily="34" charset="0"/>
              </a:rPr>
              <a:t>compression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Proof test 5% of production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150% of the design load, in </a:t>
            </a:r>
            <a:r>
              <a:rPr lang="en-US" sz="2000" u="sng" dirty="0" smtClean="0">
                <a:latin typeface="Franklin Gothic Medium Cond" panose="020B0606030402020204" pitchFamily="34" charset="0"/>
              </a:rPr>
              <a:t>tension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Minimum 1 proof test per footing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Side resistance only, no base resistance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Capacity cannot be derived from broken/voided/weathered rock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Capacity must be developed in a continuous, solid rock socket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Must provide a reproducible method of verifying the rock socket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Cannot be based solely on driller’s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Contractor must perform additional investigation at each footing they plan to convert to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Need to know ahead of time what to expect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5181600" y="2286000"/>
            <a:ext cx="3810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704806" y="2971800"/>
            <a:ext cx="3810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5372100" y="5943600"/>
            <a:ext cx="3810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6388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Design Considerations for </a:t>
            </a:r>
            <a:r>
              <a:rPr lang="en-US" sz="36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in Karst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24" y="1111320"/>
            <a:ext cx="6882151" cy="5515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Design Considerations for </a:t>
            </a:r>
            <a:r>
              <a:rPr lang="en-US" sz="36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in Karst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73" y="1124383"/>
            <a:ext cx="5566653" cy="481237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90800" y="1447800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81499" y="1447800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72198" y="1465217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90800" y="5181600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81499" y="5178178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72198" y="5178178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71800" y="6121757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Medium Cond" panose="020B0606030402020204" pitchFamily="34" charset="0"/>
              </a:rPr>
              <a:t>“Domino 6” boring pattern</a:t>
            </a:r>
            <a:endParaRPr lang="en-U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1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Design Considerations for </a:t>
            </a:r>
            <a:r>
              <a:rPr lang="en-US" sz="36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in Karst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10760"/>
            <a:ext cx="8578329" cy="5037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Unexpected Challenges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711777" y="157516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16577" y="157516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3198766" y="1601289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3503566" y="1601289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4606289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911089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5978977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6283777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426777" y="162088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7731577" y="162088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/>
          <p:cNvSpPr/>
          <p:nvPr/>
        </p:nvSpPr>
        <p:spPr>
          <a:xfrm>
            <a:off x="590686" y="1639387"/>
            <a:ext cx="1084132" cy="1970316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7772400" y="3622676"/>
            <a:ext cx="1089113" cy="20161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2064201" y="1643743"/>
            <a:ext cx="1075777" cy="1965961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3556276" y="1643743"/>
            <a:ext cx="1009189" cy="1981200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4972048" y="1643743"/>
            <a:ext cx="948151" cy="1979023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6331675" y="1643743"/>
            <a:ext cx="1053009" cy="1981200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7772400" y="1643744"/>
            <a:ext cx="1089113" cy="1961606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4969868" y="3622766"/>
            <a:ext cx="950331" cy="2002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2075092" y="3624943"/>
            <a:ext cx="1075777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590686" y="3624943"/>
            <a:ext cx="1078998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590686" y="5625737"/>
            <a:ext cx="8270828" cy="5671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3119081" y="3627028"/>
            <a:ext cx="439508" cy="2031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5906183" y="3622764"/>
            <a:ext cx="439508" cy="20356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3122617" y="1643741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6324600" y="3622766"/>
            <a:ext cx="1060084" cy="2002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3551739" y="3624941"/>
            <a:ext cx="1013725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5920199" y="1643741"/>
            <a:ext cx="435972" cy="1961608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1649010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4533567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7358788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1690599" y="1639387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4551883" y="1639387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7391759" y="1646919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7477586" y="1643741"/>
            <a:ext cx="209846" cy="1965961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7414335" y="3622676"/>
            <a:ext cx="346894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4648383" y="1646919"/>
            <a:ext cx="223194" cy="1967413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4579426" y="3622676"/>
            <a:ext cx="360791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1690834" y="3622676"/>
            <a:ext cx="365169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7413578" y="3627028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4655284" y="1635931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7470912" y="1664886"/>
            <a:ext cx="223194" cy="1946904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4584332" y="3619685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1691165" y="3629458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1755309" y="1643741"/>
            <a:ext cx="223194" cy="1972153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solidFill>
              <a:srgbClr val="CC99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1762859" y="1637549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3162431" y="3623089"/>
            <a:ext cx="378285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6023112" y="1641406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3239977" y="1636062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5949852" y="3620427"/>
            <a:ext cx="378285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594360" y="4015701"/>
            <a:ext cx="1043940" cy="137199"/>
          </a:xfrm>
          <a:custGeom>
            <a:avLst/>
            <a:gdLst>
              <a:gd name="connsiteX0" fmla="*/ 0 w 1043940"/>
              <a:gd name="connsiteY0" fmla="*/ 114339 h 137199"/>
              <a:gd name="connsiteX1" fmla="*/ 45720 w 1043940"/>
              <a:gd name="connsiteY1" fmla="*/ 106719 h 137199"/>
              <a:gd name="connsiteX2" fmla="*/ 106680 w 1043940"/>
              <a:gd name="connsiteY2" fmla="*/ 68619 h 137199"/>
              <a:gd name="connsiteX3" fmla="*/ 129540 w 1043940"/>
              <a:gd name="connsiteY3" fmla="*/ 60999 h 137199"/>
              <a:gd name="connsiteX4" fmla="*/ 175260 w 1043940"/>
              <a:gd name="connsiteY4" fmla="*/ 30519 h 137199"/>
              <a:gd name="connsiteX5" fmla="*/ 220980 w 1043940"/>
              <a:gd name="connsiteY5" fmla="*/ 22899 h 137199"/>
              <a:gd name="connsiteX6" fmla="*/ 243840 w 1043940"/>
              <a:gd name="connsiteY6" fmla="*/ 7659 h 137199"/>
              <a:gd name="connsiteX7" fmla="*/ 434340 w 1043940"/>
              <a:gd name="connsiteY7" fmla="*/ 15279 h 137199"/>
              <a:gd name="connsiteX8" fmla="*/ 472440 w 1043940"/>
              <a:gd name="connsiteY8" fmla="*/ 30519 h 137199"/>
              <a:gd name="connsiteX9" fmla="*/ 502920 w 1043940"/>
              <a:gd name="connsiteY9" fmla="*/ 38139 h 137199"/>
              <a:gd name="connsiteX10" fmla="*/ 579120 w 1043940"/>
              <a:gd name="connsiteY10" fmla="*/ 68619 h 137199"/>
              <a:gd name="connsiteX11" fmla="*/ 617220 w 1043940"/>
              <a:gd name="connsiteY11" fmla="*/ 83859 h 137199"/>
              <a:gd name="connsiteX12" fmla="*/ 716280 w 1043940"/>
              <a:gd name="connsiteY12" fmla="*/ 99099 h 137199"/>
              <a:gd name="connsiteX13" fmla="*/ 838200 w 1043940"/>
              <a:gd name="connsiteY13" fmla="*/ 114339 h 137199"/>
              <a:gd name="connsiteX14" fmla="*/ 876300 w 1043940"/>
              <a:gd name="connsiteY14" fmla="*/ 121959 h 137199"/>
              <a:gd name="connsiteX15" fmla="*/ 899160 w 1043940"/>
              <a:gd name="connsiteY15" fmla="*/ 137199 h 137199"/>
              <a:gd name="connsiteX16" fmla="*/ 1005840 w 1043940"/>
              <a:gd name="connsiteY16" fmla="*/ 114339 h 137199"/>
              <a:gd name="connsiteX17" fmla="*/ 1043940 w 1043940"/>
              <a:gd name="connsiteY17" fmla="*/ 106719 h 13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3940" h="137199">
                <a:moveTo>
                  <a:pt x="0" y="114339"/>
                </a:moveTo>
                <a:cubicBezTo>
                  <a:pt x="15240" y="111799"/>
                  <a:pt x="31200" y="111999"/>
                  <a:pt x="45720" y="106719"/>
                </a:cubicBezTo>
                <a:cubicBezTo>
                  <a:pt x="81564" y="93685"/>
                  <a:pt x="77748" y="83085"/>
                  <a:pt x="106680" y="68619"/>
                </a:cubicBezTo>
                <a:cubicBezTo>
                  <a:pt x="113864" y="65027"/>
                  <a:pt x="122519" y="64900"/>
                  <a:pt x="129540" y="60999"/>
                </a:cubicBezTo>
                <a:cubicBezTo>
                  <a:pt x="145551" y="52104"/>
                  <a:pt x="158353" y="37564"/>
                  <a:pt x="175260" y="30519"/>
                </a:cubicBezTo>
                <a:cubicBezTo>
                  <a:pt x="189522" y="24577"/>
                  <a:pt x="205740" y="25439"/>
                  <a:pt x="220980" y="22899"/>
                </a:cubicBezTo>
                <a:cubicBezTo>
                  <a:pt x="228600" y="17819"/>
                  <a:pt x="235068" y="10291"/>
                  <a:pt x="243840" y="7659"/>
                </a:cubicBezTo>
                <a:cubicBezTo>
                  <a:pt x="304924" y="-10666"/>
                  <a:pt x="376133" y="8812"/>
                  <a:pt x="434340" y="15279"/>
                </a:cubicBezTo>
                <a:cubicBezTo>
                  <a:pt x="447040" y="20359"/>
                  <a:pt x="459464" y="26194"/>
                  <a:pt x="472440" y="30519"/>
                </a:cubicBezTo>
                <a:cubicBezTo>
                  <a:pt x="482375" y="33831"/>
                  <a:pt x="493057" y="34617"/>
                  <a:pt x="502920" y="38139"/>
                </a:cubicBezTo>
                <a:cubicBezTo>
                  <a:pt x="528683" y="47340"/>
                  <a:pt x="553720" y="58459"/>
                  <a:pt x="579120" y="68619"/>
                </a:cubicBezTo>
                <a:cubicBezTo>
                  <a:pt x="591820" y="73699"/>
                  <a:pt x="603728" y="81610"/>
                  <a:pt x="617220" y="83859"/>
                </a:cubicBezTo>
                <a:cubicBezTo>
                  <a:pt x="680656" y="94432"/>
                  <a:pt x="647645" y="89294"/>
                  <a:pt x="716280" y="99099"/>
                </a:cubicBezTo>
                <a:cubicBezTo>
                  <a:pt x="774553" y="118523"/>
                  <a:pt x="714659" y="100612"/>
                  <a:pt x="838200" y="114339"/>
                </a:cubicBezTo>
                <a:cubicBezTo>
                  <a:pt x="851072" y="115769"/>
                  <a:pt x="863600" y="119419"/>
                  <a:pt x="876300" y="121959"/>
                </a:cubicBezTo>
                <a:cubicBezTo>
                  <a:pt x="883920" y="127039"/>
                  <a:pt x="890002" y="137199"/>
                  <a:pt x="899160" y="137199"/>
                </a:cubicBezTo>
                <a:cubicBezTo>
                  <a:pt x="907908" y="137199"/>
                  <a:pt x="981653" y="121249"/>
                  <a:pt x="1005840" y="114339"/>
                </a:cubicBezTo>
                <a:cubicBezTo>
                  <a:pt x="1038133" y="105113"/>
                  <a:pt x="1017750" y="106719"/>
                  <a:pt x="1043940" y="1067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2080260" y="4160520"/>
            <a:ext cx="1036320" cy="457200"/>
          </a:xfrm>
          <a:custGeom>
            <a:avLst/>
            <a:gdLst>
              <a:gd name="connsiteX0" fmla="*/ 0 w 1036320"/>
              <a:gd name="connsiteY0" fmla="*/ 457200 h 457200"/>
              <a:gd name="connsiteX1" fmla="*/ 114300 w 1036320"/>
              <a:gd name="connsiteY1" fmla="*/ 373380 h 457200"/>
              <a:gd name="connsiteX2" fmla="*/ 137160 w 1036320"/>
              <a:gd name="connsiteY2" fmla="*/ 365760 h 457200"/>
              <a:gd name="connsiteX3" fmla="*/ 205740 w 1036320"/>
              <a:gd name="connsiteY3" fmla="*/ 342900 h 457200"/>
              <a:gd name="connsiteX4" fmla="*/ 388620 w 1036320"/>
              <a:gd name="connsiteY4" fmla="*/ 335280 h 457200"/>
              <a:gd name="connsiteX5" fmla="*/ 548640 w 1036320"/>
              <a:gd name="connsiteY5" fmla="*/ 320040 h 457200"/>
              <a:gd name="connsiteX6" fmla="*/ 640080 w 1036320"/>
              <a:gd name="connsiteY6" fmla="*/ 312420 h 457200"/>
              <a:gd name="connsiteX7" fmla="*/ 662940 w 1036320"/>
              <a:gd name="connsiteY7" fmla="*/ 304800 h 457200"/>
              <a:gd name="connsiteX8" fmla="*/ 708660 w 1036320"/>
              <a:gd name="connsiteY8" fmla="*/ 266700 h 457200"/>
              <a:gd name="connsiteX9" fmla="*/ 739140 w 1036320"/>
              <a:gd name="connsiteY9" fmla="*/ 220980 h 457200"/>
              <a:gd name="connsiteX10" fmla="*/ 754380 w 1036320"/>
              <a:gd name="connsiteY10" fmla="*/ 198120 h 457200"/>
              <a:gd name="connsiteX11" fmla="*/ 800100 w 1036320"/>
              <a:gd name="connsiteY11" fmla="*/ 167640 h 457200"/>
              <a:gd name="connsiteX12" fmla="*/ 845820 w 1036320"/>
              <a:gd name="connsiteY12" fmla="*/ 137160 h 457200"/>
              <a:gd name="connsiteX13" fmla="*/ 883920 w 1036320"/>
              <a:gd name="connsiteY13" fmla="*/ 99060 h 457200"/>
              <a:gd name="connsiteX14" fmla="*/ 906780 w 1036320"/>
              <a:gd name="connsiteY14" fmla="*/ 76200 h 457200"/>
              <a:gd name="connsiteX15" fmla="*/ 952500 w 1036320"/>
              <a:gd name="connsiteY15" fmla="*/ 45720 h 457200"/>
              <a:gd name="connsiteX16" fmla="*/ 1013460 w 1036320"/>
              <a:gd name="connsiteY16" fmla="*/ 7620 h 457200"/>
              <a:gd name="connsiteX17" fmla="*/ 1036320 w 1036320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6320" h="457200">
                <a:moveTo>
                  <a:pt x="0" y="457200"/>
                </a:moveTo>
                <a:cubicBezTo>
                  <a:pt x="246" y="457009"/>
                  <a:pt x="96846" y="379198"/>
                  <a:pt x="114300" y="373380"/>
                </a:cubicBezTo>
                <a:cubicBezTo>
                  <a:pt x="121920" y="370840"/>
                  <a:pt x="129777" y="368924"/>
                  <a:pt x="137160" y="365760"/>
                </a:cubicBezTo>
                <a:cubicBezTo>
                  <a:pt x="171843" y="350896"/>
                  <a:pt x="164917" y="345715"/>
                  <a:pt x="205740" y="342900"/>
                </a:cubicBezTo>
                <a:cubicBezTo>
                  <a:pt x="266608" y="338702"/>
                  <a:pt x="327660" y="337820"/>
                  <a:pt x="388620" y="335280"/>
                </a:cubicBezTo>
                <a:cubicBezTo>
                  <a:pt x="476204" y="320683"/>
                  <a:pt x="408547" y="330417"/>
                  <a:pt x="548640" y="320040"/>
                </a:cubicBezTo>
                <a:lnTo>
                  <a:pt x="640080" y="312420"/>
                </a:lnTo>
                <a:cubicBezTo>
                  <a:pt x="647700" y="309880"/>
                  <a:pt x="655756" y="308392"/>
                  <a:pt x="662940" y="304800"/>
                </a:cubicBezTo>
                <a:cubicBezTo>
                  <a:pt x="678950" y="296795"/>
                  <a:pt x="697936" y="280488"/>
                  <a:pt x="708660" y="266700"/>
                </a:cubicBezTo>
                <a:cubicBezTo>
                  <a:pt x="719905" y="252242"/>
                  <a:pt x="728980" y="236220"/>
                  <a:pt x="739140" y="220980"/>
                </a:cubicBezTo>
                <a:cubicBezTo>
                  <a:pt x="744220" y="213360"/>
                  <a:pt x="747904" y="204596"/>
                  <a:pt x="754380" y="198120"/>
                </a:cubicBezTo>
                <a:cubicBezTo>
                  <a:pt x="805113" y="147387"/>
                  <a:pt x="750475" y="195209"/>
                  <a:pt x="800100" y="167640"/>
                </a:cubicBezTo>
                <a:cubicBezTo>
                  <a:pt x="816111" y="158745"/>
                  <a:pt x="845820" y="137160"/>
                  <a:pt x="845820" y="137160"/>
                </a:cubicBezTo>
                <a:cubicBezTo>
                  <a:pt x="873760" y="95250"/>
                  <a:pt x="845820" y="130810"/>
                  <a:pt x="883920" y="99060"/>
                </a:cubicBezTo>
                <a:cubicBezTo>
                  <a:pt x="892199" y="92161"/>
                  <a:pt x="898274" y="82816"/>
                  <a:pt x="906780" y="76200"/>
                </a:cubicBezTo>
                <a:cubicBezTo>
                  <a:pt x="921238" y="64955"/>
                  <a:pt x="952500" y="45720"/>
                  <a:pt x="952500" y="45720"/>
                </a:cubicBezTo>
                <a:cubicBezTo>
                  <a:pt x="976651" y="9494"/>
                  <a:pt x="959052" y="25756"/>
                  <a:pt x="1013460" y="7620"/>
                </a:cubicBezTo>
                <a:lnTo>
                  <a:pt x="10363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573780" y="4617720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4968240" y="4351020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6347460" y="4899660"/>
            <a:ext cx="1028700" cy="191200"/>
          </a:xfrm>
          <a:custGeom>
            <a:avLst/>
            <a:gdLst>
              <a:gd name="connsiteX0" fmla="*/ 0 w 1028700"/>
              <a:gd name="connsiteY0" fmla="*/ 190500 h 191200"/>
              <a:gd name="connsiteX1" fmla="*/ 83820 w 1028700"/>
              <a:gd name="connsiteY1" fmla="*/ 152400 h 191200"/>
              <a:gd name="connsiteX2" fmla="*/ 167640 w 1028700"/>
              <a:gd name="connsiteY2" fmla="*/ 99060 h 191200"/>
              <a:gd name="connsiteX3" fmla="*/ 228600 w 1028700"/>
              <a:gd name="connsiteY3" fmla="*/ 76200 h 191200"/>
              <a:gd name="connsiteX4" fmla="*/ 251460 w 1028700"/>
              <a:gd name="connsiteY4" fmla="*/ 68580 h 191200"/>
              <a:gd name="connsiteX5" fmla="*/ 281940 w 1028700"/>
              <a:gd name="connsiteY5" fmla="*/ 53340 h 191200"/>
              <a:gd name="connsiteX6" fmla="*/ 327660 w 1028700"/>
              <a:gd name="connsiteY6" fmla="*/ 38100 h 191200"/>
              <a:gd name="connsiteX7" fmla="*/ 350520 w 1028700"/>
              <a:gd name="connsiteY7" fmla="*/ 30480 h 191200"/>
              <a:gd name="connsiteX8" fmla="*/ 373380 w 1028700"/>
              <a:gd name="connsiteY8" fmla="*/ 22860 h 191200"/>
              <a:gd name="connsiteX9" fmla="*/ 396240 w 1028700"/>
              <a:gd name="connsiteY9" fmla="*/ 15240 h 191200"/>
              <a:gd name="connsiteX10" fmla="*/ 510540 w 1028700"/>
              <a:gd name="connsiteY10" fmla="*/ 0 h 191200"/>
              <a:gd name="connsiteX11" fmla="*/ 647700 w 1028700"/>
              <a:gd name="connsiteY11" fmla="*/ 7620 h 191200"/>
              <a:gd name="connsiteX12" fmla="*/ 678180 w 1028700"/>
              <a:gd name="connsiteY12" fmla="*/ 15240 h 191200"/>
              <a:gd name="connsiteX13" fmla="*/ 723900 w 1028700"/>
              <a:gd name="connsiteY13" fmla="*/ 38100 h 191200"/>
              <a:gd name="connsiteX14" fmla="*/ 746760 w 1028700"/>
              <a:gd name="connsiteY14" fmla="*/ 60960 h 191200"/>
              <a:gd name="connsiteX15" fmla="*/ 762000 w 1028700"/>
              <a:gd name="connsiteY15" fmla="*/ 83820 h 191200"/>
              <a:gd name="connsiteX16" fmla="*/ 807720 w 1028700"/>
              <a:gd name="connsiteY16" fmla="*/ 99060 h 191200"/>
              <a:gd name="connsiteX17" fmla="*/ 853440 w 1028700"/>
              <a:gd name="connsiteY17" fmla="*/ 121920 h 191200"/>
              <a:gd name="connsiteX18" fmla="*/ 876300 w 1028700"/>
              <a:gd name="connsiteY18" fmla="*/ 137160 h 191200"/>
              <a:gd name="connsiteX19" fmla="*/ 899160 w 1028700"/>
              <a:gd name="connsiteY19" fmla="*/ 144780 h 191200"/>
              <a:gd name="connsiteX20" fmla="*/ 922020 w 1028700"/>
              <a:gd name="connsiteY20" fmla="*/ 160020 h 191200"/>
              <a:gd name="connsiteX21" fmla="*/ 944880 w 1028700"/>
              <a:gd name="connsiteY21" fmla="*/ 167640 h 191200"/>
              <a:gd name="connsiteX22" fmla="*/ 990600 w 1028700"/>
              <a:gd name="connsiteY22" fmla="*/ 190500 h 191200"/>
              <a:gd name="connsiteX23" fmla="*/ 1028700 w 1028700"/>
              <a:gd name="connsiteY23" fmla="*/ 190500 h 1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8700" h="191200">
                <a:moveTo>
                  <a:pt x="0" y="190500"/>
                </a:moveTo>
                <a:cubicBezTo>
                  <a:pt x="27940" y="177800"/>
                  <a:pt x="56696" y="166760"/>
                  <a:pt x="83820" y="152400"/>
                </a:cubicBezTo>
                <a:cubicBezTo>
                  <a:pt x="87024" y="150704"/>
                  <a:pt x="158178" y="101426"/>
                  <a:pt x="167640" y="99060"/>
                </a:cubicBezTo>
                <a:cubicBezTo>
                  <a:pt x="223835" y="85011"/>
                  <a:pt x="172814" y="100108"/>
                  <a:pt x="228600" y="76200"/>
                </a:cubicBezTo>
                <a:cubicBezTo>
                  <a:pt x="235983" y="73036"/>
                  <a:pt x="244077" y="71744"/>
                  <a:pt x="251460" y="68580"/>
                </a:cubicBezTo>
                <a:cubicBezTo>
                  <a:pt x="261901" y="64105"/>
                  <a:pt x="271393" y="57559"/>
                  <a:pt x="281940" y="53340"/>
                </a:cubicBezTo>
                <a:cubicBezTo>
                  <a:pt x="296855" y="47374"/>
                  <a:pt x="312420" y="43180"/>
                  <a:pt x="327660" y="38100"/>
                </a:cubicBezTo>
                <a:lnTo>
                  <a:pt x="350520" y="30480"/>
                </a:lnTo>
                <a:lnTo>
                  <a:pt x="373380" y="22860"/>
                </a:lnTo>
                <a:cubicBezTo>
                  <a:pt x="381000" y="20320"/>
                  <a:pt x="388270" y="16236"/>
                  <a:pt x="396240" y="15240"/>
                </a:cubicBezTo>
                <a:cubicBezTo>
                  <a:pt x="475022" y="5392"/>
                  <a:pt x="436928" y="10516"/>
                  <a:pt x="510540" y="0"/>
                </a:cubicBezTo>
                <a:cubicBezTo>
                  <a:pt x="556260" y="2540"/>
                  <a:pt x="602098" y="3474"/>
                  <a:pt x="647700" y="7620"/>
                </a:cubicBezTo>
                <a:cubicBezTo>
                  <a:pt x="658130" y="8568"/>
                  <a:pt x="668554" y="11115"/>
                  <a:pt x="678180" y="15240"/>
                </a:cubicBezTo>
                <a:cubicBezTo>
                  <a:pt x="781581" y="59555"/>
                  <a:pt x="627574" y="5991"/>
                  <a:pt x="723900" y="38100"/>
                </a:cubicBezTo>
                <a:cubicBezTo>
                  <a:pt x="731520" y="45720"/>
                  <a:pt x="739861" y="52681"/>
                  <a:pt x="746760" y="60960"/>
                </a:cubicBezTo>
                <a:cubicBezTo>
                  <a:pt x="752623" y="67995"/>
                  <a:pt x="754234" y="78966"/>
                  <a:pt x="762000" y="83820"/>
                </a:cubicBezTo>
                <a:cubicBezTo>
                  <a:pt x="775623" y="92334"/>
                  <a:pt x="794354" y="90149"/>
                  <a:pt x="807720" y="99060"/>
                </a:cubicBezTo>
                <a:cubicBezTo>
                  <a:pt x="873234" y="142736"/>
                  <a:pt x="790344" y="90372"/>
                  <a:pt x="853440" y="121920"/>
                </a:cubicBezTo>
                <a:cubicBezTo>
                  <a:pt x="861631" y="126016"/>
                  <a:pt x="868109" y="133064"/>
                  <a:pt x="876300" y="137160"/>
                </a:cubicBezTo>
                <a:cubicBezTo>
                  <a:pt x="883484" y="140752"/>
                  <a:pt x="891976" y="141188"/>
                  <a:pt x="899160" y="144780"/>
                </a:cubicBezTo>
                <a:cubicBezTo>
                  <a:pt x="907351" y="148876"/>
                  <a:pt x="913829" y="155924"/>
                  <a:pt x="922020" y="160020"/>
                </a:cubicBezTo>
                <a:cubicBezTo>
                  <a:pt x="929204" y="163612"/>
                  <a:pt x="937696" y="164048"/>
                  <a:pt x="944880" y="167640"/>
                </a:cubicBezTo>
                <a:cubicBezTo>
                  <a:pt x="967570" y="178985"/>
                  <a:pt x="965063" y="187308"/>
                  <a:pt x="990600" y="190500"/>
                </a:cubicBezTo>
                <a:cubicBezTo>
                  <a:pt x="1003202" y="192075"/>
                  <a:pt x="1016000" y="190500"/>
                  <a:pt x="1028700" y="190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627615" y="4830117"/>
            <a:ext cx="1036320" cy="457200"/>
          </a:xfrm>
          <a:custGeom>
            <a:avLst/>
            <a:gdLst>
              <a:gd name="connsiteX0" fmla="*/ 0 w 1036320"/>
              <a:gd name="connsiteY0" fmla="*/ 457200 h 457200"/>
              <a:gd name="connsiteX1" fmla="*/ 114300 w 1036320"/>
              <a:gd name="connsiteY1" fmla="*/ 373380 h 457200"/>
              <a:gd name="connsiteX2" fmla="*/ 137160 w 1036320"/>
              <a:gd name="connsiteY2" fmla="*/ 365760 h 457200"/>
              <a:gd name="connsiteX3" fmla="*/ 205740 w 1036320"/>
              <a:gd name="connsiteY3" fmla="*/ 342900 h 457200"/>
              <a:gd name="connsiteX4" fmla="*/ 388620 w 1036320"/>
              <a:gd name="connsiteY4" fmla="*/ 335280 h 457200"/>
              <a:gd name="connsiteX5" fmla="*/ 548640 w 1036320"/>
              <a:gd name="connsiteY5" fmla="*/ 320040 h 457200"/>
              <a:gd name="connsiteX6" fmla="*/ 640080 w 1036320"/>
              <a:gd name="connsiteY6" fmla="*/ 312420 h 457200"/>
              <a:gd name="connsiteX7" fmla="*/ 662940 w 1036320"/>
              <a:gd name="connsiteY7" fmla="*/ 304800 h 457200"/>
              <a:gd name="connsiteX8" fmla="*/ 708660 w 1036320"/>
              <a:gd name="connsiteY8" fmla="*/ 266700 h 457200"/>
              <a:gd name="connsiteX9" fmla="*/ 739140 w 1036320"/>
              <a:gd name="connsiteY9" fmla="*/ 220980 h 457200"/>
              <a:gd name="connsiteX10" fmla="*/ 754380 w 1036320"/>
              <a:gd name="connsiteY10" fmla="*/ 198120 h 457200"/>
              <a:gd name="connsiteX11" fmla="*/ 800100 w 1036320"/>
              <a:gd name="connsiteY11" fmla="*/ 167640 h 457200"/>
              <a:gd name="connsiteX12" fmla="*/ 845820 w 1036320"/>
              <a:gd name="connsiteY12" fmla="*/ 137160 h 457200"/>
              <a:gd name="connsiteX13" fmla="*/ 883920 w 1036320"/>
              <a:gd name="connsiteY13" fmla="*/ 99060 h 457200"/>
              <a:gd name="connsiteX14" fmla="*/ 906780 w 1036320"/>
              <a:gd name="connsiteY14" fmla="*/ 76200 h 457200"/>
              <a:gd name="connsiteX15" fmla="*/ 952500 w 1036320"/>
              <a:gd name="connsiteY15" fmla="*/ 45720 h 457200"/>
              <a:gd name="connsiteX16" fmla="*/ 1013460 w 1036320"/>
              <a:gd name="connsiteY16" fmla="*/ 7620 h 457200"/>
              <a:gd name="connsiteX17" fmla="*/ 1036320 w 1036320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6320" h="457200">
                <a:moveTo>
                  <a:pt x="0" y="457200"/>
                </a:moveTo>
                <a:cubicBezTo>
                  <a:pt x="246" y="457009"/>
                  <a:pt x="96846" y="379198"/>
                  <a:pt x="114300" y="373380"/>
                </a:cubicBezTo>
                <a:cubicBezTo>
                  <a:pt x="121920" y="370840"/>
                  <a:pt x="129777" y="368924"/>
                  <a:pt x="137160" y="365760"/>
                </a:cubicBezTo>
                <a:cubicBezTo>
                  <a:pt x="171843" y="350896"/>
                  <a:pt x="164917" y="345715"/>
                  <a:pt x="205740" y="342900"/>
                </a:cubicBezTo>
                <a:cubicBezTo>
                  <a:pt x="266608" y="338702"/>
                  <a:pt x="327660" y="337820"/>
                  <a:pt x="388620" y="335280"/>
                </a:cubicBezTo>
                <a:cubicBezTo>
                  <a:pt x="476204" y="320683"/>
                  <a:pt x="408547" y="330417"/>
                  <a:pt x="548640" y="320040"/>
                </a:cubicBezTo>
                <a:lnTo>
                  <a:pt x="640080" y="312420"/>
                </a:lnTo>
                <a:cubicBezTo>
                  <a:pt x="647700" y="309880"/>
                  <a:pt x="655756" y="308392"/>
                  <a:pt x="662940" y="304800"/>
                </a:cubicBezTo>
                <a:cubicBezTo>
                  <a:pt x="678950" y="296795"/>
                  <a:pt x="697936" y="280488"/>
                  <a:pt x="708660" y="266700"/>
                </a:cubicBezTo>
                <a:cubicBezTo>
                  <a:pt x="719905" y="252242"/>
                  <a:pt x="728980" y="236220"/>
                  <a:pt x="739140" y="220980"/>
                </a:cubicBezTo>
                <a:cubicBezTo>
                  <a:pt x="744220" y="213360"/>
                  <a:pt x="747904" y="204596"/>
                  <a:pt x="754380" y="198120"/>
                </a:cubicBezTo>
                <a:cubicBezTo>
                  <a:pt x="805113" y="147387"/>
                  <a:pt x="750475" y="195209"/>
                  <a:pt x="800100" y="167640"/>
                </a:cubicBezTo>
                <a:cubicBezTo>
                  <a:pt x="816111" y="158745"/>
                  <a:pt x="845820" y="137160"/>
                  <a:pt x="845820" y="137160"/>
                </a:cubicBezTo>
                <a:cubicBezTo>
                  <a:pt x="873760" y="95250"/>
                  <a:pt x="845820" y="130810"/>
                  <a:pt x="883920" y="99060"/>
                </a:cubicBezTo>
                <a:cubicBezTo>
                  <a:pt x="892199" y="92161"/>
                  <a:pt x="898274" y="82816"/>
                  <a:pt x="906780" y="76200"/>
                </a:cubicBezTo>
                <a:cubicBezTo>
                  <a:pt x="921238" y="64955"/>
                  <a:pt x="952500" y="45720"/>
                  <a:pt x="952500" y="45720"/>
                </a:cubicBezTo>
                <a:cubicBezTo>
                  <a:pt x="976651" y="9494"/>
                  <a:pt x="959052" y="25756"/>
                  <a:pt x="1013460" y="7620"/>
                </a:cubicBezTo>
                <a:lnTo>
                  <a:pt x="10363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945123" y="5036599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6352048" y="4397215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3537796" y="3881299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2083296" y="3875169"/>
            <a:ext cx="1043940" cy="137199"/>
          </a:xfrm>
          <a:custGeom>
            <a:avLst/>
            <a:gdLst>
              <a:gd name="connsiteX0" fmla="*/ 0 w 1043940"/>
              <a:gd name="connsiteY0" fmla="*/ 114339 h 137199"/>
              <a:gd name="connsiteX1" fmla="*/ 45720 w 1043940"/>
              <a:gd name="connsiteY1" fmla="*/ 106719 h 137199"/>
              <a:gd name="connsiteX2" fmla="*/ 106680 w 1043940"/>
              <a:gd name="connsiteY2" fmla="*/ 68619 h 137199"/>
              <a:gd name="connsiteX3" fmla="*/ 129540 w 1043940"/>
              <a:gd name="connsiteY3" fmla="*/ 60999 h 137199"/>
              <a:gd name="connsiteX4" fmla="*/ 175260 w 1043940"/>
              <a:gd name="connsiteY4" fmla="*/ 30519 h 137199"/>
              <a:gd name="connsiteX5" fmla="*/ 220980 w 1043940"/>
              <a:gd name="connsiteY5" fmla="*/ 22899 h 137199"/>
              <a:gd name="connsiteX6" fmla="*/ 243840 w 1043940"/>
              <a:gd name="connsiteY6" fmla="*/ 7659 h 137199"/>
              <a:gd name="connsiteX7" fmla="*/ 434340 w 1043940"/>
              <a:gd name="connsiteY7" fmla="*/ 15279 h 137199"/>
              <a:gd name="connsiteX8" fmla="*/ 472440 w 1043940"/>
              <a:gd name="connsiteY8" fmla="*/ 30519 h 137199"/>
              <a:gd name="connsiteX9" fmla="*/ 502920 w 1043940"/>
              <a:gd name="connsiteY9" fmla="*/ 38139 h 137199"/>
              <a:gd name="connsiteX10" fmla="*/ 579120 w 1043940"/>
              <a:gd name="connsiteY10" fmla="*/ 68619 h 137199"/>
              <a:gd name="connsiteX11" fmla="*/ 617220 w 1043940"/>
              <a:gd name="connsiteY11" fmla="*/ 83859 h 137199"/>
              <a:gd name="connsiteX12" fmla="*/ 716280 w 1043940"/>
              <a:gd name="connsiteY12" fmla="*/ 99099 h 137199"/>
              <a:gd name="connsiteX13" fmla="*/ 838200 w 1043940"/>
              <a:gd name="connsiteY13" fmla="*/ 114339 h 137199"/>
              <a:gd name="connsiteX14" fmla="*/ 876300 w 1043940"/>
              <a:gd name="connsiteY14" fmla="*/ 121959 h 137199"/>
              <a:gd name="connsiteX15" fmla="*/ 899160 w 1043940"/>
              <a:gd name="connsiteY15" fmla="*/ 137199 h 137199"/>
              <a:gd name="connsiteX16" fmla="*/ 1005840 w 1043940"/>
              <a:gd name="connsiteY16" fmla="*/ 114339 h 137199"/>
              <a:gd name="connsiteX17" fmla="*/ 1043940 w 1043940"/>
              <a:gd name="connsiteY17" fmla="*/ 106719 h 13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3940" h="137199">
                <a:moveTo>
                  <a:pt x="0" y="114339"/>
                </a:moveTo>
                <a:cubicBezTo>
                  <a:pt x="15240" y="111799"/>
                  <a:pt x="31200" y="111999"/>
                  <a:pt x="45720" y="106719"/>
                </a:cubicBezTo>
                <a:cubicBezTo>
                  <a:pt x="81564" y="93685"/>
                  <a:pt x="77748" y="83085"/>
                  <a:pt x="106680" y="68619"/>
                </a:cubicBezTo>
                <a:cubicBezTo>
                  <a:pt x="113864" y="65027"/>
                  <a:pt x="122519" y="64900"/>
                  <a:pt x="129540" y="60999"/>
                </a:cubicBezTo>
                <a:cubicBezTo>
                  <a:pt x="145551" y="52104"/>
                  <a:pt x="158353" y="37564"/>
                  <a:pt x="175260" y="30519"/>
                </a:cubicBezTo>
                <a:cubicBezTo>
                  <a:pt x="189522" y="24577"/>
                  <a:pt x="205740" y="25439"/>
                  <a:pt x="220980" y="22899"/>
                </a:cubicBezTo>
                <a:cubicBezTo>
                  <a:pt x="228600" y="17819"/>
                  <a:pt x="235068" y="10291"/>
                  <a:pt x="243840" y="7659"/>
                </a:cubicBezTo>
                <a:cubicBezTo>
                  <a:pt x="304924" y="-10666"/>
                  <a:pt x="376133" y="8812"/>
                  <a:pt x="434340" y="15279"/>
                </a:cubicBezTo>
                <a:cubicBezTo>
                  <a:pt x="447040" y="20359"/>
                  <a:pt x="459464" y="26194"/>
                  <a:pt x="472440" y="30519"/>
                </a:cubicBezTo>
                <a:cubicBezTo>
                  <a:pt x="482375" y="33831"/>
                  <a:pt x="493057" y="34617"/>
                  <a:pt x="502920" y="38139"/>
                </a:cubicBezTo>
                <a:cubicBezTo>
                  <a:pt x="528683" y="47340"/>
                  <a:pt x="553720" y="58459"/>
                  <a:pt x="579120" y="68619"/>
                </a:cubicBezTo>
                <a:cubicBezTo>
                  <a:pt x="591820" y="73699"/>
                  <a:pt x="603728" y="81610"/>
                  <a:pt x="617220" y="83859"/>
                </a:cubicBezTo>
                <a:cubicBezTo>
                  <a:pt x="680656" y="94432"/>
                  <a:pt x="647645" y="89294"/>
                  <a:pt x="716280" y="99099"/>
                </a:cubicBezTo>
                <a:cubicBezTo>
                  <a:pt x="774553" y="118523"/>
                  <a:pt x="714659" y="100612"/>
                  <a:pt x="838200" y="114339"/>
                </a:cubicBezTo>
                <a:cubicBezTo>
                  <a:pt x="851072" y="115769"/>
                  <a:pt x="863600" y="119419"/>
                  <a:pt x="876300" y="121959"/>
                </a:cubicBezTo>
                <a:cubicBezTo>
                  <a:pt x="883920" y="127039"/>
                  <a:pt x="890002" y="137199"/>
                  <a:pt x="899160" y="137199"/>
                </a:cubicBezTo>
                <a:cubicBezTo>
                  <a:pt x="907908" y="137199"/>
                  <a:pt x="981653" y="121249"/>
                  <a:pt x="1005840" y="114339"/>
                </a:cubicBezTo>
                <a:cubicBezTo>
                  <a:pt x="1038133" y="105113"/>
                  <a:pt x="1017750" y="106719"/>
                  <a:pt x="1043940" y="1067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7761229" y="4953459"/>
            <a:ext cx="1028700" cy="191200"/>
          </a:xfrm>
          <a:custGeom>
            <a:avLst/>
            <a:gdLst>
              <a:gd name="connsiteX0" fmla="*/ 0 w 1028700"/>
              <a:gd name="connsiteY0" fmla="*/ 190500 h 191200"/>
              <a:gd name="connsiteX1" fmla="*/ 83820 w 1028700"/>
              <a:gd name="connsiteY1" fmla="*/ 152400 h 191200"/>
              <a:gd name="connsiteX2" fmla="*/ 167640 w 1028700"/>
              <a:gd name="connsiteY2" fmla="*/ 99060 h 191200"/>
              <a:gd name="connsiteX3" fmla="*/ 228600 w 1028700"/>
              <a:gd name="connsiteY3" fmla="*/ 76200 h 191200"/>
              <a:gd name="connsiteX4" fmla="*/ 251460 w 1028700"/>
              <a:gd name="connsiteY4" fmla="*/ 68580 h 191200"/>
              <a:gd name="connsiteX5" fmla="*/ 281940 w 1028700"/>
              <a:gd name="connsiteY5" fmla="*/ 53340 h 191200"/>
              <a:gd name="connsiteX6" fmla="*/ 327660 w 1028700"/>
              <a:gd name="connsiteY6" fmla="*/ 38100 h 191200"/>
              <a:gd name="connsiteX7" fmla="*/ 350520 w 1028700"/>
              <a:gd name="connsiteY7" fmla="*/ 30480 h 191200"/>
              <a:gd name="connsiteX8" fmla="*/ 373380 w 1028700"/>
              <a:gd name="connsiteY8" fmla="*/ 22860 h 191200"/>
              <a:gd name="connsiteX9" fmla="*/ 396240 w 1028700"/>
              <a:gd name="connsiteY9" fmla="*/ 15240 h 191200"/>
              <a:gd name="connsiteX10" fmla="*/ 510540 w 1028700"/>
              <a:gd name="connsiteY10" fmla="*/ 0 h 191200"/>
              <a:gd name="connsiteX11" fmla="*/ 647700 w 1028700"/>
              <a:gd name="connsiteY11" fmla="*/ 7620 h 191200"/>
              <a:gd name="connsiteX12" fmla="*/ 678180 w 1028700"/>
              <a:gd name="connsiteY12" fmla="*/ 15240 h 191200"/>
              <a:gd name="connsiteX13" fmla="*/ 723900 w 1028700"/>
              <a:gd name="connsiteY13" fmla="*/ 38100 h 191200"/>
              <a:gd name="connsiteX14" fmla="*/ 746760 w 1028700"/>
              <a:gd name="connsiteY14" fmla="*/ 60960 h 191200"/>
              <a:gd name="connsiteX15" fmla="*/ 762000 w 1028700"/>
              <a:gd name="connsiteY15" fmla="*/ 83820 h 191200"/>
              <a:gd name="connsiteX16" fmla="*/ 807720 w 1028700"/>
              <a:gd name="connsiteY16" fmla="*/ 99060 h 191200"/>
              <a:gd name="connsiteX17" fmla="*/ 853440 w 1028700"/>
              <a:gd name="connsiteY17" fmla="*/ 121920 h 191200"/>
              <a:gd name="connsiteX18" fmla="*/ 876300 w 1028700"/>
              <a:gd name="connsiteY18" fmla="*/ 137160 h 191200"/>
              <a:gd name="connsiteX19" fmla="*/ 899160 w 1028700"/>
              <a:gd name="connsiteY19" fmla="*/ 144780 h 191200"/>
              <a:gd name="connsiteX20" fmla="*/ 922020 w 1028700"/>
              <a:gd name="connsiteY20" fmla="*/ 160020 h 191200"/>
              <a:gd name="connsiteX21" fmla="*/ 944880 w 1028700"/>
              <a:gd name="connsiteY21" fmla="*/ 167640 h 191200"/>
              <a:gd name="connsiteX22" fmla="*/ 990600 w 1028700"/>
              <a:gd name="connsiteY22" fmla="*/ 190500 h 191200"/>
              <a:gd name="connsiteX23" fmla="*/ 1028700 w 1028700"/>
              <a:gd name="connsiteY23" fmla="*/ 190500 h 1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8700" h="191200">
                <a:moveTo>
                  <a:pt x="0" y="190500"/>
                </a:moveTo>
                <a:cubicBezTo>
                  <a:pt x="27940" y="177800"/>
                  <a:pt x="56696" y="166760"/>
                  <a:pt x="83820" y="152400"/>
                </a:cubicBezTo>
                <a:cubicBezTo>
                  <a:pt x="87024" y="150704"/>
                  <a:pt x="158178" y="101426"/>
                  <a:pt x="167640" y="99060"/>
                </a:cubicBezTo>
                <a:cubicBezTo>
                  <a:pt x="223835" y="85011"/>
                  <a:pt x="172814" y="100108"/>
                  <a:pt x="228600" y="76200"/>
                </a:cubicBezTo>
                <a:cubicBezTo>
                  <a:pt x="235983" y="73036"/>
                  <a:pt x="244077" y="71744"/>
                  <a:pt x="251460" y="68580"/>
                </a:cubicBezTo>
                <a:cubicBezTo>
                  <a:pt x="261901" y="64105"/>
                  <a:pt x="271393" y="57559"/>
                  <a:pt x="281940" y="53340"/>
                </a:cubicBezTo>
                <a:cubicBezTo>
                  <a:pt x="296855" y="47374"/>
                  <a:pt x="312420" y="43180"/>
                  <a:pt x="327660" y="38100"/>
                </a:cubicBezTo>
                <a:lnTo>
                  <a:pt x="350520" y="30480"/>
                </a:lnTo>
                <a:lnTo>
                  <a:pt x="373380" y="22860"/>
                </a:lnTo>
                <a:cubicBezTo>
                  <a:pt x="381000" y="20320"/>
                  <a:pt x="388270" y="16236"/>
                  <a:pt x="396240" y="15240"/>
                </a:cubicBezTo>
                <a:cubicBezTo>
                  <a:pt x="475022" y="5392"/>
                  <a:pt x="436928" y="10516"/>
                  <a:pt x="510540" y="0"/>
                </a:cubicBezTo>
                <a:cubicBezTo>
                  <a:pt x="556260" y="2540"/>
                  <a:pt x="602098" y="3474"/>
                  <a:pt x="647700" y="7620"/>
                </a:cubicBezTo>
                <a:cubicBezTo>
                  <a:pt x="658130" y="8568"/>
                  <a:pt x="668554" y="11115"/>
                  <a:pt x="678180" y="15240"/>
                </a:cubicBezTo>
                <a:cubicBezTo>
                  <a:pt x="781581" y="59555"/>
                  <a:pt x="627574" y="5991"/>
                  <a:pt x="723900" y="38100"/>
                </a:cubicBezTo>
                <a:cubicBezTo>
                  <a:pt x="731520" y="45720"/>
                  <a:pt x="739861" y="52681"/>
                  <a:pt x="746760" y="60960"/>
                </a:cubicBezTo>
                <a:cubicBezTo>
                  <a:pt x="752623" y="67995"/>
                  <a:pt x="754234" y="78966"/>
                  <a:pt x="762000" y="83820"/>
                </a:cubicBezTo>
                <a:cubicBezTo>
                  <a:pt x="775623" y="92334"/>
                  <a:pt x="794354" y="90149"/>
                  <a:pt x="807720" y="99060"/>
                </a:cubicBezTo>
                <a:cubicBezTo>
                  <a:pt x="873234" y="142736"/>
                  <a:pt x="790344" y="90372"/>
                  <a:pt x="853440" y="121920"/>
                </a:cubicBezTo>
                <a:cubicBezTo>
                  <a:pt x="861631" y="126016"/>
                  <a:pt x="868109" y="133064"/>
                  <a:pt x="876300" y="137160"/>
                </a:cubicBezTo>
                <a:cubicBezTo>
                  <a:pt x="883484" y="140752"/>
                  <a:pt x="891976" y="141188"/>
                  <a:pt x="899160" y="144780"/>
                </a:cubicBezTo>
                <a:cubicBezTo>
                  <a:pt x="907351" y="148876"/>
                  <a:pt x="913829" y="155924"/>
                  <a:pt x="922020" y="160020"/>
                </a:cubicBezTo>
                <a:cubicBezTo>
                  <a:pt x="929204" y="163612"/>
                  <a:pt x="937696" y="164048"/>
                  <a:pt x="944880" y="167640"/>
                </a:cubicBezTo>
                <a:cubicBezTo>
                  <a:pt x="967570" y="178985"/>
                  <a:pt x="965063" y="187308"/>
                  <a:pt x="990600" y="190500"/>
                </a:cubicBezTo>
                <a:cubicBezTo>
                  <a:pt x="1003202" y="192075"/>
                  <a:pt x="1016000" y="190500"/>
                  <a:pt x="1028700" y="190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7817862" y="4377093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 animBg="1"/>
      <p:bldP spid="187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1" grpId="0" animBg="1"/>
      <p:bldP spid="201" grpId="1" animBg="1"/>
      <p:bldP spid="202" grpId="0" animBg="1"/>
      <p:bldP spid="202" grpId="1" animBg="1"/>
      <p:bldP spid="208" grpId="0" animBg="1"/>
      <p:bldP spid="205" grpId="0" animBg="1"/>
      <p:bldP spid="206" grpId="0" animBg="1"/>
      <p:bldP spid="207" grpId="0" animBg="1"/>
      <p:bldP spid="209" grpId="0" animBg="1"/>
      <p:bldP spid="200" grpId="0" animBg="1"/>
      <p:bldP spid="200" grpId="1" animBg="1"/>
      <p:bldP spid="203" grpId="0" animBg="1"/>
      <p:bldP spid="220" grpId="0" animBg="1"/>
      <p:bldP spid="221" grpId="0" animBg="1"/>
      <p:bldP spid="222" grpId="0" animBg="1"/>
      <p:bldP spid="2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Unexpected Challenges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" y="1044078"/>
            <a:ext cx="565404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Cross-Communication between </a:t>
            </a:r>
            <a:r>
              <a:rPr lang="en-US" sz="28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8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Drill cuttings and/or loose material between joints in the rock formation </a:t>
            </a:r>
            <a:r>
              <a:rPr lang="en-US" sz="2400" dirty="0" smtClean="0">
                <a:latin typeface="Franklin Gothic Medium Cond" panose="020B0606030402020204" pitchFamily="34" charset="0"/>
              </a:rPr>
              <a:t>were traveling </a:t>
            </a:r>
            <a:r>
              <a:rPr lang="en-US" sz="2400" dirty="0" smtClean="0">
                <a:latin typeface="Franklin Gothic Medium Cond" panose="020B0606030402020204" pitchFamily="34" charset="0"/>
              </a:rPr>
              <a:t>from hole to hole during drilling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Rotary Duplex drilling using high-pressure water to flush cuttings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Holes were full of sediment to approximately bottom-of-casing elevations 24-48 hours after drilling was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Discovered prior to grouting while rock sockets were being evaluated with a down-hole camera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What are the implications?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18750"/>
          <a:stretch/>
        </p:blipFill>
        <p:spPr>
          <a:xfrm>
            <a:off x="6019800" y="1600200"/>
            <a:ext cx="294307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Presentation Objectives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074" y="1447800"/>
            <a:ext cx="4626057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Project overview and description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as a design alternative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Design considerations for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in Karst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Unexpected, Karst-specific challenges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Construction Q/A, Q/C; Specifications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Finishing Thoughts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3275" y="2077782"/>
            <a:ext cx="5039856" cy="3779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Unexpected Challenges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150" name="Rectangle 149"/>
          <p:cNvSpPr/>
          <p:nvPr/>
        </p:nvSpPr>
        <p:spPr>
          <a:xfrm>
            <a:off x="590686" y="1639387"/>
            <a:ext cx="1084132" cy="1970316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7772400" y="3622676"/>
            <a:ext cx="1089113" cy="20161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2064201" y="1643743"/>
            <a:ext cx="1075777" cy="1965961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3556276" y="1643743"/>
            <a:ext cx="1009189" cy="1981200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4972048" y="1643743"/>
            <a:ext cx="948151" cy="1979023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6331675" y="1643743"/>
            <a:ext cx="1053009" cy="1981200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7772400" y="1643744"/>
            <a:ext cx="1089113" cy="1961606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4969868" y="3622766"/>
            <a:ext cx="950331" cy="2002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2075092" y="3624943"/>
            <a:ext cx="1075777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590686" y="3624943"/>
            <a:ext cx="1078998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590686" y="5625737"/>
            <a:ext cx="8270828" cy="5671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3119081" y="3627028"/>
            <a:ext cx="439508" cy="2031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5906183" y="3622764"/>
            <a:ext cx="439508" cy="20356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3122617" y="1643741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6324600" y="3622766"/>
            <a:ext cx="1060084" cy="2002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3551739" y="3624941"/>
            <a:ext cx="1013725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5920199" y="1643741"/>
            <a:ext cx="435972" cy="1961608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1649010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4533567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7358788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1690599" y="1639387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4551883" y="1639387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7391759" y="1646919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7477586" y="1643741"/>
            <a:ext cx="209846" cy="1965961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7414335" y="3622676"/>
            <a:ext cx="346894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4648383" y="1646919"/>
            <a:ext cx="223194" cy="1967413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4579426" y="3622676"/>
            <a:ext cx="360791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1690834" y="3622676"/>
            <a:ext cx="365169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7413578" y="3627028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4655284" y="1635931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7470912" y="1664886"/>
            <a:ext cx="223194" cy="1946904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4584332" y="3619685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1691165" y="3629458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1755309" y="1643741"/>
            <a:ext cx="223194" cy="1972153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solidFill>
              <a:srgbClr val="CC99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1762859" y="1637549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3162431" y="3623089"/>
            <a:ext cx="378285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6023112" y="1641406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3239977" y="1636062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5949852" y="3620427"/>
            <a:ext cx="378285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594360" y="4015701"/>
            <a:ext cx="1043940" cy="137199"/>
          </a:xfrm>
          <a:custGeom>
            <a:avLst/>
            <a:gdLst>
              <a:gd name="connsiteX0" fmla="*/ 0 w 1043940"/>
              <a:gd name="connsiteY0" fmla="*/ 114339 h 137199"/>
              <a:gd name="connsiteX1" fmla="*/ 45720 w 1043940"/>
              <a:gd name="connsiteY1" fmla="*/ 106719 h 137199"/>
              <a:gd name="connsiteX2" fmla="*/ 106680 w 1043940"/>
              <a:gd name="connsiteY2" fmla="*/ 68619 h 137199"/>
              <a:gd name="connsiteX3" fmla="*/ 129540 w 1043940"/>
              <a:gd name="connsiteY3" fmla="*/ 60999 h 137199"/>
              <a:gd name="connsiteX4" fmla="*/ 175260 w 1043940"/>
              <a:gd name="connsiteY4" fmla="*/ 30519 h 137199"/>
              <a:gd name="connsiteX5" fmla="*/ 220980 w 1043940"/>
              <a:gd name="connsiteY5" fmla="*/ 22899 h 137199"/>
              <a:gd name="connsiteX6" fmla="*/ 243840 w 1043940"/>
              <a:gd name="connsiteY6" fmla="*/ 7659 h 137199"/>
              <a:gd name="connsiteX7" fmla="*/ 434340 w 1043940"/>
              <a:gd name="connsiteY7" fmla="*/ 15279 h 137199"/>
              <a:gd name="connsiteX8" fmla="*/ 472440 w 1043940"/>
              <a:gd name="connsiteY8" fmla="*/ 30519 h 137199"/>
              <a:gd name="connsiteX9" fmla="*/ 502920 w 1043940"/>
              <a:gd name="connsiteY9" fmla="*/ 38139 h 137199"/>
              <a:gd name="connsiteX10" fmla="*/ 579120 w 1043940"/>
              <a:gd name="connsiteY10" fmla="*/ 68619 h 137199"/>
              <a:gd name="connsiteX11" fmla="*/ 617220 w 1043940"/>
              <a:gd name="connsiteY11" fmla="*/ 83859 h 137199"/>
              <a:gd name="connsiteX12" fmla="*/ 716280 w 1043940"/>
              <a:gd name="connsiteY12" fmla="*/ 99099 h 137199"/>
              <a:gd name="connsiteX13" fmla="*/ 838200 w 1043940"/>
              <a:gd name="connsiteY13" fmla="*/ 114339 h 137199"/>
              <a:gd name="connsiteX14" fmla="*/ 876300 w 1043940"/>
              <a:gd name="connsiteY14" fmla="*/ 121959 h 137199"/>
              <a:gd name="connsiteX15" fmla="*/ 899160 w 1043940"/>
              <a:gd name="connsiteY15" fmla="*/ 137199 h 137199"/>
              <a:gd name="connsiteX16" fmla="*/ 1005840 w 1043940"/>
              <a:gd name="connsiteY16" fmla="*/ 114339 h 137199"/>
              <a:gd name="connsiteX17" fmla="*/ 1043940 w 1043940"/>
              <a:gd name="connsiteY17" fmla="*/ 106719 h 13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3940" h="137199">
                <a:moveTo>
                  <a:pt x="0" y="114339"/>
                </a:moveTo>
                <a:cubicBezTo>
                  <a:pt x="15240" y="111799"/>
                  <a:pt x="31200" y="111999"/>
                  <a:pt x="45720" y="106719"/>
                </a:cubicBezTo>
                <a:cubicBezTo>
                  <a:pt x="81564" y="93685"/>
                  <a:pt x="77748" y="83085"/>
                  <a:pt x="106680" y="68619"/>
                </a:cubicBezTo>
                <a:cubicBezTo>
                  <a:pt x="113864" y="65027"/>
                  <a:pt x="122519" y="64900"/>
                  <a:pt x="129540" y="60999"/>
                </a:cubicBezTo>
                <a:cubicBezTo>
                  <a:pt x="145551" y="52104"/>
                  <a:pt x="158353" y="37564"/>
                  <a:pt x="175260" y="30519"/>
                </a:cubicBezTo>
                <a:cubicBezTo>
                  <a:pt x="189522" y="24577"/>
                  <a:pt x="205740" y="25439"/>
                  <a:pt x="220980" y="22899"/>
                </a:cubicBezTo>
                <a:cubicBezTo>
                  <a:pt x="228600" y="17819"/>
                  <a:pt x="235068" y="10291"/>
                  <a:pt x="243840" y="7659"/>
                </a:cubicBezTo>
                <a:cubicBezTo>
                  <a:pt x="304924" y="-10666"/>
                  <a:pt x="376133" y="8812"/>
                  <a:pt x="434340" y="15279"/>
                </a:cubicBezTo>
                <a:cubicBezTo>
                  <a:pt x="447040" y="20359"/>
                  <a:pt x="459464" y="26194"/>
                  <a:pt x="472440" y="30519"/>
                </a:cubicBezTo>
                <a:cubicBezTo>
                  <a:pt x="482375" y="33831"/>
                  <a:pt x="493057" y="34617"/>
                  <a:pt x="502920" y="38139"/>
                </a:cubicBezTo>
                <a:cubicBezTo>
                  <a:pt x="528683" y="47340"/>
                  <a:pt x="553720" y="58459"/>
                  <a:pt x="579120" y="68619"/>
                </a:cubicBezTo>
                <a:cubicBezTo>
                  <a:pt x="591820" y="73699"/>
                  <a:pt x="603728" y="81610"/>
                  <a:pt x="617220" y="83859"/>
                </a:cubicBezTo>
                <a:cubicBezTo>
                  <a:pt x="680656" y="94432"/>
                  <a:pt x="647645" y="89294"/>
                  <a:pt x="716280" y="99099"/>
                </a:cubicBezTo>
                <a:cubicBezTo>
                  <a:pt x="774553" y="118523"/>
                  <a:pt x="714659" y="100612"/>
                  <a:pt x="838200" y="114339"/>
                </a:cubicBezTo>
                <a:cubicBezTo>
                  <a:pt x="851072" y="115769"/>
                  <a:pt x="863600" y="119419"/>
                  <a:pt x="876300" y="121959"/>
                </a:cubicBezTo>
                <a:cubicBezTo>
                  <a:pt x="883920" y="127039"/>
                  <a:pt x="890002" y="137199"/>
                  <a:pt x="899160" y="137199"/>
                </a:cubicBezTo>
                <a:cubicBezTo>
                  <a:pt x="907908" y="137199"/>
                  <a:pt x="981653" y="121249"/>
                  <a:pt x="1005840" y="114339"/>
                </a:cubicBezTo>
                <a:cubicBezTo>
                  <a:pt x="1038133" y="105113"/>
                  <a:pt x="1017750" y="106719"/>
                  <a:pt x="1043940" y="1067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2080260" y="4160520"/>
            <a:ext cx="1036320" cy="457200"/>
          </a:xfrm>
          <a:custGeom>
            <a:avLst/>
            <a:gdLst>
              <a:gd name="connsiteX0" fmla="*/ 0 w 1036320"/>
              <a:gd name="connsiteY0" fmla="*/ 457200 h 457200"/>
              <a:gd name="connsiteX1" fmla="*/ 114300 w 1036320"/>
              <a:gd name="connsiteY1" fmla="*/ 373380 h 457200"/>
              <a:gd name="connsiteX2" fmla="*/ 137160 w 1036320"/>
              <a:gd name="connsiteY2" fmla="*/ 365760 h 457200"/>
              <a:gd name="connsiteX3" fmla="*/ 205740 w 1036320"/>
              <a:gd name="connsiteY3" fmla="*/ 342900 h 457200"/>
              <a:gd name="connsiteX4" fmla="*/ 388620 w 1036320"/>
              <a:gd name="connsiteY4" fmla="*/ 335280 h 457200"/>
              <a:gd name="connsiteX5" fmla="*/ 548640 w 1036320"/>
              <a:gd name="connsiteY5" fmla="*/ 320040 h 457200"/>
              <a:gd name="connsiteX6" fmla="*/ 640080 w 1036320"/>
              <a:gd name="connsiteY6" fmla="*/ 312420 h 457200"/>
              <a:gd name="connsiteX7" fmla="*/ 662940 w 1036320"/>
              <a:gd name="connsiteY7" fmla="*/ 304800 h 457200"/>
              <a:gd name="connsiteX8" fmla="*/ 708660 w 1036320"/>
              <a:gd name="connsiteY8" fmla="*/ 266700 h 457200"/>
              <a:gd name="connsiteX9" fmla="*/ 739140 w 1036320"/>
              <a:gd name="connsiteY9" fmla="*/ 220980 h 457200"/>
              <a:gd name="connsiteX10" fmla="*/ 754380 w 1036320"/>
              <a:gd name="connsiteY10" fmla="*/ 198120 h 457200"/>
              <a:gd name="connsiteX11" fmla="*/ 800100 w 1036320"/>
              <a:gd name="connsiteY11" fmla="*/ 167640 h 457200"/>
              <a:gd name="connsiteX12" fmla="*/ 845820 w 1036320"/>
              <a:gd name="connsiteY12" fmla="*/ 137160 h 457200"/>
              <a:gd name="connsiteX13" fmla="*/ 883920 w 1036320"/>
              <a:gd name="connsiteY13" fmla="*/ 99060 h 457200"/>
              <a:gd name="connsiteX14" fmla="*/ 906780 w 1036320"/>
              <a:gd name="connsiteY14" fmla="*/ 76200 h 457200"/>
              <a:gd name="connsiteX15" fmla="*/ 952500 w 1036320"/>
              <a:gd name="connsiteY15" fmla="*/ 45720 h 457200"/>
              <a:gd name="connsiteX16" fmla="*/ 1013460 w 1036320"/>
              <a:gd name="connsiteY16" fmla="*/ 7620 h 457200"/>
              <a:gd name="connsiteX17" fmla="*/ 1036320 w 1036320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6320" h="457200">
                <a:moveTo>
                  <a:pt x="0" y="457200"/>
                </a:moveTo>
                <a:cubicBezTo>
                  <a:pt x="246" y="457009"/>
                  <a:pt x="96846" y="379198"/>
                  <a:pt x="114300" y="373380"/>
                </a:cubicBezTo>
                <a:cubicBezTo>
                  <a:pt x="121920" y="370840"/>
                  <a:pt x="129777" y="368924"/>
                  <a:pt x="137160" y="365760"/>
                </a:cubicBezTo>
                <a:cubicBezTo>
                  <a:pt x="171843" y="350896"/>
                  <a:pt x="164917" y="345715"/>
                  <a:pt x="205740" y="342900"/>
                </a:cubicBezTo>
                <a:cubicBezTo>
                  <a:pt x="266608" y="338702"/>
                  <a:pt x="327660" y="337820"/>
                  <a:pt x="388620" y="335280"/>
                </a:cubicBezTo>
                <a:cubicBezTo>
                  <a:pt x="476204" y="320683"/>
                  <a:pt x="408547" y="330417"/>
                  <a:pt x="548640" y="320040"/>
                </a:cubicBezTo>
                <a:lnTo>
                  <a:pt x="640080" y="312420"/>
                </a:lnTo>
                <a:cubicBezTo>
                  <a:pt x="647700" y="309880"/>
                  <a:pt x="655756" y="308392"/>
                  <a:pt x="662940" y="304800"/>
                </a:cubicBezTo>
                <a:cubicBezTo>
                  <a:pt x="678950" y="296795"/>
                  <a:pt x="697936" y="280488"/>
                  <a:pt x="708660" y="266700"/>
                </a:cubicBezTo>
                <a:cubicBezTo>
                  <a:pt x="719905" y="252242"/>
                  <a:pt x="728980" y="236220"/>
                  <a:pt x="739140" y="220980"/>
                </a:cubicBezTo>
                <a:cubicBezTo>
                  <a:pt x="744220" y="213360"/>
                  <a:pt x="747904" y="204596"/>
                  <a:pt x="754380" y="198120"/>
                </a:cubicBezTo>
                <a:cubicBezTo>
                  <a:pt x="805113" y="147387"/>
                  <a:pt x="750475" y="195209"/>
                  <a:pt x="800100" y="167640"/>
                </a:cubicBezTo>
                <a:cubicBezTo>
                  <a:pt x="816111" y="158745"/>
                  <a:pt x="845820" y="137160"/>
                  <a:pt x="845820" y="137160"/>
                </a:cubicBezTo>
                <a:cubicBezTo>
                  <a:pt x="873760" y="95250"/>
                  <a:pt x="845820" y="130810"/>
                  <a:pt x="883920" y="99060"/>
                </a:cubicBezTo>
                <a:cubicBezTo>
                  <a:pt x="892199" y="92161"/>
                  <a:pt x="898274" y="82816"/>
                  <a:pt x="906780" y="76200"/>
                </a:cubicBezTo>
                <a:cubicBezTo>
                  <a:pt x="921238" y="64955"/>
                  <a:pt x="952500" y="45720"/>
                  <a:pt x="952500" y="45720"/>
                </a:cubicBezTo>
                <a:cubicBezTo>
                  <a:pt x="976651" y="9494"/>
                  <a:pt x="959052" y="25756"/>
                  <a:pt x="1013460" y="7620"/>
                </a:cubicBezTo>
                <a:lnTo>
                  <a:pt x="10363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573780" y="4617720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4968240" y="4351020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6347460" y="4899660"/>
            <a:ext cx="1028700" cy="191200"/>
          </a:xfrm>
          <a:custGeom>
            <a:avLst/>
            <a:gdLst>
              <a:gd name="connsiteX0" fmla="*/ 0 w 1028700"/>
              <a:gd name="connsiteY0" fmla="*/ 190500 h 191200"/>
              <a:gd name="connsiteX1" fmla="*/ 83820 w 1028700"/>
              <a:gd name="connsiteY1" fmla="*/ 152400 h 191200"/>
              <a:gd name="connsiteX2" fmla="*/ 167640 w 1028700"/>
              <a:gd name="connsiteY2" fmla="*/ 99060 h 191200"/>
              <a:gd name="connsiteX3" fmla="*/ 228600 w 1028700"/>
              <a:gd name="connsiteY3" fmla="*/ 76200 h 191200"/>
              <a:gd name="connsiteX4" fmla="*/ 251460 w 1028700"/>
              <a:gd name="connsiteY4" fmla="*/ 68580 h 191200"/>
              <a:gd name="connsiteX5" fmla="*/ 281940 w 1028700"/>
              <a:gd name="connsiteY5" fmla="*/ 53340 h 191200"/>
              <a:gd name="connsiteX6" fmla="*/ 327660 w 1028700"/>
              <a:gd name="connsiteY6" fmla="*/ 38100 h 191200"/>
              <a:gd name="connsiteX7" fmla="*/ 350520 w 1028700"/>
              <a:gd name="connsiteY7" fmla="*/ 30480 h 191200"/>
              <a:gd name="connsiteX8" fmla="*/ 373380 w 1028700"/>
              <a:gd name="connsiteY8" fmla="*/ 22860 h 191200"/>
              <a:gd name="connsiteX9" fmla="*/ 396240 w 1028700"/>
              <a:gd name="connsiteY9" fmla="*/ 15240 h 191200"/>
              <a:gd name="connsiteX10" fmla="*/ 510540 w 1028700"/>
              <a:gd name="connsiteY10" fmla="*/ 0 h 191200"/>
              <a:gd name="connsiteX11" fmla="*/ 647700 w 1028700"/>
              <a:gd name="connsiteY11" fmla="*/ 7620 h 191200"/>
              <a:gd name="connsiteX12" fmla="*/ 678180 w 1028700"/>
              <a:gd name="connsiteY12" fmla="*/ 15240 h 191200"/>
              <a:gd name="connsiteX13" fmla="*/ 723900 w 1028700"/>
              <a:gd name="connsiteY13" fmla="*/ 38100 h 191200"/>
              <a:gd name="connsiteX14" fmla="*/ 746760 w 1028700"/>
              <a:gd name="connsiteY14" fmla="*/ 60960 h 191200"/>
              <a:gd name="connsiteX15" fmla="*/ 762000 w 1028700"/>
              <a:gd name="connsiteY15" fmla="*/ 83820 h 191200"/>
              <a:gd name="connsiteX16" fmla="*/ 807720 w 1028700"/>
              <a:gd name="connsiteY16" fmla="*/ 99060 h 191200"/>
              <a:gd name="connsiteX17" fmla="*/ 853440 w 1028700"/>
              <a:gd name="connsiteY17" fmla="*/ 121920 h 191200"/>
              <a:gd name="connsiteX18" fmla="*/ 876300 w 1028700"/>
              <a:gd name="connsiteY18" fmla="*/ 137160 h 191200"/>
              <a:gd name="connsiteX19" fmla="*/ 899160 w 1028700"/>
              <a:gd name="connsiteY19" fmla="*/ 144780 h 191200"/>
              <a:gd name="connsiteX20" fmla="*/ 922020 w 1028700"/>
              <a:gd name="connsiteY20" fmla="*/ 160020 h 191200"/>
              <a:gd name="connsiteX21" fmla="*/ 944880 w 1028700"/>
              <a:gd name="connsiteY21" fmla="*/ 167640 h 191200"/>
              <a:gd name="connsiteX22" fmla="*/ 990600 w 1028700"/>
              <a:gd name="connsiteY22" fmla="*/ 190500 h 191200"/>
              <a:gd name="connsiteX23" fmla="*/ 1028700 w 1028700"/>
              <a:gd name="connsiteY23" fmla="*/ 190500 h 1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8700" h="191200">
                <a:moveTo>
                  <a:pt x="0" y="190500"/>
                </a:moveTo>
                <a:cubicBezTo>
                  <a:pt x="27940" y="177800"/>
                  <a:pt x="56696" y="166760"/>
                  <a:pt x="83820" y="152400"/>
                </a:cubicBezTo>
                <a:cubicBezTo>
                  <a:pt x="87024" y="150704"/>
                  <a:pt x="158178" y="101426"/>
                  <a:pt x="167640" y="99060"/>
                </a:cubicBezTo>
                <a:cubicBezTo>
                  <a:pt x="223835" y="85011"/>
                  <a:pt x="172814" y="100108"/>
                  <a:pt x="228600" y="76200"/>
                </a:cubicBezTo>
                <a:cubicBezTo>
                  <a:pt x="235983" y="73036"/>
                  <a:pt x="244077" y="71744"/>
                  <a:pt x="251460" y="68580"/>
                </a:cubicBezTo>
                <a:cubicBezTo>
                  <a:pt x="261901" y="64105"/>
                  <a:pt x="271393" y="57559"/>
                  <a:pt x="281940" y="53340"/>
                </a:cubicBezTo>
                <a:cubicBezTo>
                  <a:pt x="296855" y="47374"/>
                  <a:pt x="312420" y="43180"/>
                  <a:pt x="327660" y="38100"/>
                </a:cubicBezTo>
                <a:lnTo>
                  <a:pt x="350520" y="30480"/>
                </a:lnTo>
                <a:lnTo>
                  <a:pt x="373380" y="22860"/>
                </a:lnTo>
                <a:cubicBezTo>
                  <a:pt x="381000" y="20320"/>
                  <a:pt x="388270" y="16236"/>
                  <a:pt x="396240" y="15240"/>
                </a:cubicBezTo>
                <a:cubicBezTo>
                  <a:pt x="475022" y="5392"/>
                  <a:pt x="436928" y="10516"/>
                  <a:pt x="510540" y="0"/>
                </a:cubicBezTo>
                <a:cubicBezTo>
                  <a:pt x="556260" y="2540"/>
                  <a:pt x="602098" y="3474"/>
                  <a:pt x="647700" y="7620"/>
                </a:cubicBezTo>
                <a:cubicBezTo>
                  <a:pt x="658130" y="8568"/>
                  <a:pt x="668554" y="11115"/>
                  <a:pt x="678180" y="15240"/>
                </a:cubicBezTo>
                <a:cubicBezTo>
                  <a:pt x="781581" y="59555"/>
                  <a:pt x="627574" y="5991"/>
                  <a:pt x="723900" y="38100"/>
                </a:cubicBezTo>
                <a:cubicBezTo>
                  <a:pt x="731520" y="45720"/>
                  <a:pt x="739861" y="52681"/>
                  <a:pt x="746760" y="60960"/>
                </a:cubicBezTo>
                <a:cubicBezTo>
                  <a:pt x="752623" y="67995"/>
                  <a:pt x="754234" y="78966"/>
                  <a:pt x="762000" y="83820"/>
                </a:cubicBezTo>
                <a:cubicBezTo>
                  <a:pt x="775623" y="92334"/>
                  <a:pt x="794354" y="90149"/>
                  <a:pt x="807720" y="99060"/>
                </a:cubicBezTo>
                <a:cubicBezTo>
                  <a:pt x="873234" y="142736"/>
                  <a:pt x="790344" y="90372"/>
                  <a:pt x="853440" y="121920"/>
                </a:cubicBezTo>
                <a:cubicBezTo>
                  <a:pt x="861631" y="126016"/>
                  <a:pt x="868109" y="133064"/>
                  <a:pt x="876300" y="137160"/>
                </a:cubicBezTo>
                <a:cubicBezTo>
                  <a:pt x="883484" y="140752"/>
                  <a:pt x="891976" y="141188"/>
                  <a:pt x="899160" y="144780"/>
                </a:cubicBezTo>
                <a:cubicBezTo>
                  <a:pt x="907351" y="148876"/>
                  <a:pt x="913829" y="155924"/>
                  <a:pt x="922020" y="160020"/>
                </a:cubicBezTo>
                <a:cubicBezTo>
                  <a:pt x="929204" y="163612"/>
                  <a:pt x="937696" y="164048"/>
                  <a:pt x="944880" y="167640"/>
                </a:cubicBezTo>
                <a:cubicBezTo>
                  <a:pt x="967570" y="178985"/>
                  <a:pt x="965063" y="187308"/>
                  <a:pt x="990600" y="190500"/>
                </a:cubicBezTo>
                <a:cubicBezTo>
                  <a:pt x="1003202" y="192075"/>
                  <a:pt x="1016000" y="190500"/>
                  <a:pt x="1028700" y="190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627615" y="4830117"/>
            <a:ext cx="1036320" cy="457200"/>
          </a:xfrm>
          <a:custGeom>
            <a:avLst/>
            <a:gdLst>
              <a:gd name="connsiteX0" fmla="*/ 0 w 1036320"/>
              <a:gd name="connsiteY0" fmla="*/ 457200 h 457200"/>
              <a:gd name="connsiteX1" fmla="*/ 114300 w 1036320"/>
              <a:gd name="connsiteY1" fmla="*/ 373380 h 457200"/>
              <a:gd name="connsiteX2" fmla="*/ 137160 w 1036320"/>
              <a:gd name="connsiteY2" fmla="*/ 365760 h 457200"/>
              <a:gd name="connsiteX3" fmla="*/ 205740 w 1036320"/>
              <a:gd name="connsiteY3" fmla="*/ 342900 h 457200"/>
              <a:gd name="connsiteX4" fmla="*/ 388620 w 1036320"/>
              <a:gd name="connsiteY4" fmla="*/ 335280 h 457200"/>
              <a:gd name="connsiteX5" fmla="*/ 548640 w 1036320"/>
              <a:gd name="connsiteY5" fmla="*/ 320040 h 457200"/>
              <a:gd name="connsiteX6" fmla="*/ 640080 w 1036320"/>
              <a:gd name="connsiteY6" fmla="*/ 312420 h 457200"/>
              <a:gd name="connsiteX7" fmla="*/ 662940 w 1036320"/>
              <a:gd name="connsiteY7" fmla="*/ 304800 h 457200"/>
              <a:gd name="connsiteX8" fmla="*/ 708660 w 1036320"/>
              <a:gd name="connsiteY8" fmla="*/ 266700 h 457200"/>
              <a:gd name="connsiteX9" fmla="*/ 739140 w 1036320"/>
              <a:gd name="connsiteY9" fmla="*/ 220980 h 457200"/>
              <a:gd name="connsiteX10" fmla="*/ 754380 w 1036320"/>
              <a:gd name="connsiteY10" fmla="*/ 198120 h 457200"/>
              <a:gd name="connsiteX11" fmla="*/ 800100 w 1036320"/>
              <a:gd name="connsiteY11" fmla="*/ 167640 h 457200"/>
              <a:gd name="connsiteX12" fmla="*/ 845820 w 1036320"/>
              <a:gd name="connsiteY12" fmla="*/ 137160 h 457200"/>
              <a:gd name="connsiteX13" fmla="*/ 883920 w 1036320"/>
              <a:gd name="connsiteY13" fmla="*/ 99060 h 457200"/>
              <a:gd name="connsiteX14" fmla="*/ 906780 w 1036320"/>
              <a:gd name="connsiteY14" fmla="*/ 76200 h 457200"/>
              <a:gd name="connsiteX15" fmla="*/ 952500 w 1036320"/>
              <a:gd name="connsiteY15" fmla="*/ 45720 h 457200"/>
              <a:gd name="connsiteX16" fmla="*/ 1013460 w 1036320"/>
              <a:gd name="connsiteY16" fmla="*/ 7620 h 457200"/>
              <a:gd name="connsiteX17" fmla="*/ 1036320 w 1036320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6320" h="457200">
                <a:moveTo>
                  <a:pt x="0" y="457200"/>
                </a:moveTo>
                <a:cubicBezTo>
                  <a:pt x="246" y="457009"/>
                  <a:pt x="96846" y="379198"/>
                  <a:pt x="114300" y="373380"/>
                </a:cubicBezTo>
                <a:cubicBezTo>
                  <a:pt x="121920" y="370840"/>
                  <a:pt x="129777" y="368924"/>
                  <a:pt x="137160" y="365760"/>
                </a:cubicBezTo>
                <a:cubicBezTo>
                  <a:pt x="171843" y="350896"/>
                  <a:pt x="164917" y="345715"/>
                  <a:pt x="205740" y="342900"/>
                </a:cubicBezTo>
                <a:cubicBezTo>
                  <a:pt x="266608" y="338702"/>
                  <a:pt x="327660" y="337820"/>
                  <a:pt x="388620" y="335280"/>
                </a:cubicBezTo>
                <a:cubicBezTo>
                  <a:pt x="476204" y="320683"/>
                  <a:pt x="408547" y="330417"/>
                  <a:pt x="548640" y="320040"/>
                </a:cubicBezTo>
                <a:lnTo>
                  <a:pt x="640080" y="312420"/>
                </a:lnTo>
                <a:cubicBezTo>
                  <a:pt x="647700" y="309880"/>
                  <a:pt x="655756" y="308392"/>
                  <a:pt x="662940" y="304800"/>
                </a:cubicBezTo>
                <a:cubicBezTo>
                  <a:pt x="678950" y="296795"/>
                  <a:pt x="697936" y="280488"/>
                  <a:pt x="708660" y="266700"/>
                </a:cubicBezTo>
                <a:cubicBezTo>
                  <a:pt x="719905" y="252242"/>
                  <a:pt x="728980" y="236220"/>
                  <a:pt x="739140" y="220980"/>
                </a:cubicBezTo>
                <a:cubicBezTo>
                  <a:pt x="744220" y="213360"/>
                  <a:pt x="747904" y="204596"/>
                  <a:pt x="754380" y="198120"/>
                </a:cubicBezTo>
                <a:cubicBezTo>
                  <a:pt x="805113" y="147387"/>
                  <a:pt x="750475" y="195209"/>
                  <a:pt x="800100" y="167640"/>
                </a:cubicBezTo>
                <a:cubicBezTo>
                  <a:pt x="816111" y="158745"/>
                  <a:pt x="845820" y="137160"/>
                  <a:pt x="845820" y="137160"/>
                </a:cubicBezTo>
                <a:cubicBezTo>
                  <a:pt x="873760" y="95250"/>
                  <a:pt x="845820" y="130810"/>
                  <a:pt x="883920" y="99060"/>
                </a:cubicBezTo>
                <a:cubicBezTo>
                  <a:pt x="892199" y="92161"/>
                  <a:pt x="898274" y="82816"/>
                  <a:pt x="906780" y="76200"/>
                </a:cubicBezTo>
                <a:cubicBezTo>
                  <a:pt x="921238" y="64955"/>
                  <a:pt x="952500" y="45720"/>
                  <a:pt x="952500" y="45720"/>
                </a:cubicBezTo>
                <a:cubicBezTo>
                  <a:pt x="976651" y="9494"/>
                  <a:pt x="959052" y="25756"/>
                  <a:pt x="1013460" y="7620"/>
                </a:cubicBezTo>
                <a:lnTo>
                  <a:pt x="10363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945123" y="5036599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6352048" y="4397215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3537796" y="3881299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2083296" y="3875169"/>
            <a:ext cx="1043940" cy="137199"/>
          </a:xfrm>
          <a:custGeom>
            <a:avLst/>
            <a:gdLst>
              <a:gd name="connsiteX0" fmla="*/ 0 w 1043940"/>
              <a:gd name="connsiteY0" fmla="*/ 114339 h 137199"/>
              <a:gd name="connsiteX1" fmla="*/ 45720 w 1043940"/>
              <a:gd name="connsiteY1" fmla="*/ 106719 h 137199"/>
              <a:gd name="connsiteX2" fmla="*/ 106680 w 1043940"/>
              <a:gd name="connsiteY2" fmla="*/ 68619 h 137199"/>
              <a:gd name="connsiteX3" fmla="*/ 129540 w 1043940"/>
              <a:gd name="connsiteY3" fmla="*/ 60999 h 137199"/>
              <a:gd name="connsiteX4" fmla="*/ 175260 w 1043940"/>
              <a:gd name="connsiteY4" fmla="*/ 30519 h 137199"/>
              <a:gd name="connsiteX5" fmla="*/ 220980 w 1043940"/>
              <a:gd name="connsiteY5" fmla="*/ 22899 h 137199"/>
              <a:gd name="connsiteX6" fmla="*/ 243840 w 1043940"/>
              <a:gd name="connsiteY6" fmla="*/ 7659 h 137199"/>
              <a:gd name="connsiteX7" fmla="*/ 434340 w 1043940"/>
              <a:gd name="connsiteY7" fmla="*/ 15279 h 137199"/>
              <a:gd name="connsiteX8" fmla="*/ 472440 w 1043940"/>
              <a:gd name="connsiteY8" fmla="*/ 30519 h 137199"/>
              <a:gd name="connsiteX9" fmla="*/ 502920 w 1043940"/>
              <a:gd name="connsiteY9" fmla="*/ 38139 h 137199"/>
              <a:gd name="connsiteX10" fmla="*/ 579120 w 1043940"/>
              <a:gd name="connsiteY10" fmla="*/ 68619 h 137199"/>
              <a:gd name="connsiteX11" fmla="*/ 617220 w 1043940"/>
              <a:gd name="connsiteY11" fmla="*/ 83859 h 137199"/>
              <a:gd name="connsiteX12" fmla="*/ 716280 w 1043940"/>
              <a:gd name="connsiteY12" fmla="*/ 99099 h 137199"/>
              <a:gd name="connsiteX13" fmla="*/ 838200 w 1043940"/>
              <a:gd name="connsiteY13" fmla="*/ 114339 h 137199"/>
              <a:gd name="connsiteX14" fmla="*/ 876300 w 1043940"/>
              <a:gd name="connsiteY14" fmla="*/ 121959 h 137199"/>
              <a:gd name="connsiteX15" fmla="*/ 899160 w 1043940"/>
              <a:gd name="connsiteY15" fmla="*/ 137199 h 137199"/>
              <a:gd name="connsiteX16" fmla="*/ 1005840 w 1043940"/>
              <a:gd name="connsiteY16" fmla="*/ 114339 h 137199"/>
              <a:gd name="connsiteX17" fmla="*/ 1043940 w 1043940"/>
              <a:gd name="connsiteY17" fmla="*/ 106719 h 13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3940" h="137199">
                <a:moveTo>
                  <a:pt x="0" y="114339"/>
                </a:moveTo>
                <a:cubicBezTo>
                  <a:pt x="15240" y="111799"/>
                  <a:pt x="31200" y="111999"/>
                  <a:pt x="45720" y="106719"/>
                </a:cubicBezTo>
                <a:cubicBezTo>
                  <a:pt x="81564" y="93685"/>
                  <a:pt x="77748" y="83085"/>
                  <a:pt x="106680" y="68619"/>
                </a:cubicBezTo>
                <a:cubicBezTo>
                  <a:pt x="113864" y="65027"/>
                  <a:pt x="122519" y="64900"/>
                  <a:pt x="129540" y="60999"/>
                </a:cubicBezTo>
                <a:cubicBezTo>
                  <a:pt x="145551" y="52104"/>
                  <a:pt x="158353" y="37564"/>
                  <a:pt x="175260" y="30519"/>
                </a:cubicBezTo>
                <a:cubicBezTo>
                  <a:pt x="189522" y="24577"/>
                  <a:pt x="205740" y="25439"/>
                  <a:pt x="220980" y="22899"/>
                </a:cubicBezTo>
                <a:cubicBezTo>
                  <a:pt x="228600" y="17819"/>
                  <a:pt x="235068" y="10291"/>
                  <a:pt x="243840" y="7659"/>
                </a:cubicBezTo>
                <a:cubicBezTo>
                  <a:pt x="304924" y="-10666"/>
                  <a:pt x="376133" y="8812"/>
                  <a:pt x="434340" y="15279"/>
                </a:cubicBezTo>
                <a:cubicBezTo>
                  <a:pt x="447040" y="20359"/>
                  <a:pt x="459464" y="26194"/>
                  <a:pt x="472440" y="30519"/>
                </a:cubicBezTo>
                <a:cubicBezTo>
                  <a:pt x="482375" y="33831"/>
                  <a:pt x="493057" y="34617"/>
                  <a:pt x="502920" y="38139"/>
                </a:cubicBezTo>
                <a:cubicBezTo>
                  <a:pt x="528683" y="47340"/>
                  <a:pt x="553720" y="58459"/>
                  <a:pt x="579120" y="68619"/>
                </a:cubicBezTo>
                <a:cubicBezTo>
                  <a:pt x="591820" y="73699"/>
                  <a:pt x="603728" y="81610"/>
                  <a:pt x="617220" y="83859"/>
                </a:cubicBezTo>
                <a:cubicBezTo>
                  <a:pt x="680656" y="94432"/>
                  <a:pt x="647645" y="89294"/>
                  <a:pt x="716280" y="99099"/>
                </a:cubicBezTo>
                <a:cubicBezTo>
                  <a:pt x="774553" y="118523"/>
                  <a:pt x="714659" y="100612"/>
                  <a:pt x="838200" y="114339"/>
                </a:cubicBezTo>
                <a:cubicBezTo>
                  <a:pt x="851072" y="115769"/>
                  <a:pt x="863600" y="119419"/>
                  <a:pt x="876300" y="121959"/>
                </a:cubicBezTo>
                <a:cubicBezTo>
                  <a:pt x="883920" y="127039"/>
                  <a:pt x="890002" y="137199"/>
                  <a:pt x="899160" y="137199"/>
                </a:cubicBezTo>
                <a:cubicBezTo>
                  <a:pt x="907908" y="137199"/>
                  <a:pt x="981653" y="121249"/>
                  <a:pt x="1005840" y="114339"/>
                </a:cubicBezTo>
                <a:cubicBezTo>
                  <a:pt x="1038133" y="105113"/>
                  <a:pt x="1017750" y="106719"/>
                  <a:pt x="1043940" y="1067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7761229" y="4953459"/>
            <a:ext cx="1028700" cy="191200"/>
          </a:xfrm>
          <a:custGeom>
            <a:avLst/>
            <a:gdLst>
              <a:gd name="connsiteX0" fmla="*/ 0 w 1028700"/>
              <a:gd name="connsiteY0" fmla="*/ 190500 h 191200"/>
              <a:gd name="connsiteX1" fmla="*/ 83820 w 1028700"/>
              <a:gd name="connsiteY1" fmla="*/ 152400 h 191200"/>
              <a:gd name="connsiteX2" fmla="*/ 167640 w 1028700"/>
              <a:gd name="connsiteY2" fmla="*/ 99060 h 191200"/>
              <a:gd name="connsiteX3" fmla="*/ 228600 w 1028700"/>
              <a:gd name="connsiteY3" fmla="*/ 76200 h 191200"/>
              <a:gd name="connsiteX4" fmla="*/ 251460 w 1028700"/>
              <a:gd name="connsiteY4" fmla="*/ 68580 h 191200"/>
              <a:gd name="connsiteX5" fmla="*/ 281940 w 1028700"/>
              <a:gd name="connsiteY5" fmla="*/ 53340 h 191200"/>
              <a:gd name="connsiteX6" fmla="*/ 327660 w 1028700"/>
              <a:gd name="connsiteY6" fmla="*/ 38100 h 191200"/>
              <a:gd name="connsiteX7" fmla="*/ 350520 w 1028700"/>
              <a:gd name="connsiteY7" fmla="*/ 30480 h 191200"/>
              <a:gd name="connsiteX8" fmla="*/ 373380 w 1028700"/>
              <a:gd name="connsiteY8" fmla="*/ 22860 h 191200"/>
              <a:gd name="connsiteX9" fmla="*/ 396240 w 1028700"/>
              <a:gd name="connsiteY9" fmla="*/ 15240 h 191200"/>
              <a:gd name="connsiteX10" fmla="*/ 510540 w 1028700"/>
              <a:gd name="connsiteY10" fmla="*/ 0 h 191200"/>
              <a:gd name="connsiteX11" fmla="*/ 647700 w 1028700"/>
              <a:gd name="connsiteY11" fmla="*/ 7620 h 191200"/>
              <a:gd name="connsiteX12" fmla="*/ 678180 w 1028700"/>
              <a:gd name="connsiteY12" fmla="*/ 15240 h 191200"/>
              <a:gd name="connsiteX13" fmla="*/ 723900 w 1028700"/>
              <a:gd name="connsiteY13" fmla="*/ 38100 h 191200"/>
              <a:gd name="connsiteX14" fmla="*/ 746760 w 1028700"/>
              <a:gd name="connsiteY14" fmla="*/ 60960 h 191200"/>
              <a:gd name="connsiteX15" fmla="*/ 762000 w 1028700"/>
              <a:gd name="connsiteY15" fmla="*/ 83820 h 191200"/>
              <a:gd name="connsiteX16" fmla="*/ 807720 w 1028700"/>
              <a:gd name="connsiteY16" fmla="*/ 99060 h 191200"/>
              <a:gd name="connsiteX17" fmla="*/ 853440 w 1028700"/>
              <a:gd name="connsiteY17" fmla="*/ 121920 h 191200"/>
              <a:gd name="connsiteX18" fmla="*/ 876300 w 1028700"/>
              <a:gd name="connsiteY18" fmla="*/ 137160 h 191200"/>
              <a:gd name="connsiteX19" fmla="*/ 899160 w 1028700"/>
              <a:gd name="connsiteY19" fmla="*/ 144780 h 191200"/>
              <a:gd name="connsiteX20" fmla="*/ 922020 w 1028700"/>
              <a:gd name="connsiteY20" fmla="*/ 160020 h 191200"/>
              <a:gd name="connsiteX21" fmla="*/ 944880 w 1028700"/>
              <a:gd name="connsiteY21" fmla="*/ 167640 h 191200"/>
              <a:gd name="connsiteX22" fmla="*/ 990600 w 1028700"/>
              <a:gd name="connsiteY22" fmla="*/ 190500 h 191200"/>
              <a:gd name="connsiteX23" fmla="*/ 1028700 w 1028700"/>
              <a:gd name="connsiteY23" fmla="*/ 190500 h 1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8700" h="191200">
                <a:moveTo>
                  <a:pt x="0" y="190500"/>
                </a:moveTo>
                <a:cubicBezTo>
                  <a:pt x="27940" y="177800"/>
                  <a:pt x="56696" y="166760"/>
                  <a:pt x="83820" y="152400"/>
                </a:cubicBezTo>
                <a:cubicBezTo>
                  <a:pt x="87024" y="150704"/>
                  <a:pt x="158178" y="101426"/>
                  <a:pt x="167640" y="99060"/>
                </a:cubicBezTo>
                <a:cubicBezTo>
                  <a:pt x="223835" y="85011"/>
                  <a:pt x="172814" y="100108"/>
                  <a:pt x="228600" y="76200"/>
                </a:cubicBezTo>
                <a:cubicBezTo>
                  <a:pt x="235983" y="73036"/>
                  <a:pt x="244077" y="71744"/>
                  <a:pt x="251460" y="68580"/>
                </a:cubicBezTo>
                <a:cubicBezTo>
                  <a:pt x="261901" y="64105"/>
                  <a:pt x="271393" y="57559"/>
                  <a:pt x="281940" y="53340"/>
                </a:cubicBezTo>
                <a:cubicBezTo>
                  <a:pt x="296855" y="47374"/>
                  <a:pt x="312420" y="43180"/>
                  <a:pt x="327660" y="38100"/>
                </a:cubicBezTo>
                <a:lnTo>
                  <a:pt x="350520" y="30480"/>
                </a:lnTo>
                <a:lnTo>
                  <a:pt x="373380" y="22860"/>
                </a:lnTo>
                <a:cubicBezTo>
                  <a:pt x="381000" y="20320"/>
                  <a:pt x="388270" y="16236"/>
                  <a:pt x="396240" y="15240"/>
                </a:cubicBezTo>
                <a:cubicBezTo>
                  <a:pt x="475022" y="5392"/>
                  <a:pt x="436928" y="10516"/>
                  <a:pt x="510540" y="0"/>
                </a:cubicBezTo>
                <a:cubicBezTo>
                  <a:pt x="556260" y="2540"/>
                  <a:pt x="602098" y="3474"/>
                  <a:pt x="647700" y="7620"/>
                </a:cubicBezTo>
                <a:cubicBezTo>
                  <a:pt x="658130" y="8568"/>
                  <a:pt x="668554" y="11115"/>
                  <a:pt x="678180" y="15240"/>
                </a:cubicBezTo>
                <a:cubicBezTo>
                  <a:pt x="781581" y="59555"/>
                  <a:pt x="627574" y="5991"/>
                  <a:pt x="723900" y="38100"/>
                </a:cubicBezTo>
                <a:cubicBezTo>
                  <a:pt x="731520" y="45720"/>
                  <a:pt x="739861" y="52681"/>
                  <a:pt x="746760" y="60960"/>
                </a:cubicBezTo>
                <a:cubicBezTo>
                  <a:pt x="752623" y="67995"/>
                  <a:pt x="754234" y="78966"/>
                  <a:pt x="762000" y="83820"/>
                </a:cubicBezTo>
                <a:cubicBezTo>
                  <a:pt x="775623" y="92334"/>
                  <a:pt x="794354" y="90149"/>
                  <a:pt x="807720" y="99060"/>
                </a:cubicBezTo>
                <a:cubicBezTo>
                  <a:pt x="873234" y="142736"/>
                  <a:pt x="790344" y="90372"/>
                  <a:pt x="853440" y="121920"/>
                </a:cubicBezTo>
                <a:cubicBezTo>
                  <a:pt x="861631" y="126016"/>
                  <a:pt x="868109" y="133064"/>
                  <a:pt x="876300" y="137160"/>
                </a:cubicBezTo>
                <a:cubicBezTo>
                  <a:pt x="883484" y="140752"/>
                  <a:pt x="891976" y="141188"/>
                  <a:pt x="899160" y="144780"/>
                </a:cubicBezTo>
                <a:cubicBezTo>
                  <a:pt x="907351" y="148876"/>
                  <a:pt x="913829" y="155924"/>
                  <a:pt x="922020" y="160020"/>
                </a:cubicBezTo>
                <a:cubicBezTo>
                  <a:pt x="929204" y="163612"/>
                  <a:pt x="937696" y="164048"/>
                  <a:pt x="944880" y="167640"/>
                </a:cubicBezTo>
                <a:cubicBezTo>
                  <a:pt x="967570" y="178985"/>
                  <a:pt x="965063" y="187308"/>
                  <a:pt x="990600" y="190500"/>
                </a:cubicBezTo>
                <a:cubicBezTo>
                  <a:pt x="1003202" y="192075"/>
                  <a:pt x="1016000" y="190500"/>
                  <a:pt x="1028700" y="190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7817862" y="4377093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11777" y="157516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16577" y="157516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3198766" y="1601289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3503566" y="1601289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4606289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911089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5978977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6283777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426777" y="162088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7731577" y="162088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endCxn id="209" idx="0"/>
          </p:cNvCxnSpPr>
          <p:nvPr/>
        </p:nvCxnSpPr>
        <p:spPr>
          <a:xfrm flipH="1">
            <a:off x="1871561" y="1277800"/>
            <a:ext cx="1857" cy="2351658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1192" y="933189"/>
            <a:ext cx="49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1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Unexpected Challenges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" y="1044078"/>
            <a:ext cx="8534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Cross-Communication between </a:t>
            </a:r>
            <a:r>
              <a:rPr lang="en-US" sz="28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800" dirty="0" smtClean="0">
              <a:latin typeface="Franklin Gothic Medium Cond" panose="020B0606030402020204" pitchFamily="34" charset="0"/>
            </a:endParaRPr>
          </a:p>
          <a:p>
            <a:endParaRPr lang="en-US" sz="2400" dirty="0" smtClean="0">
              <a:latin typeface="Franklin Gothic Medium Cond" panose="020B0606030402020204" pitchFamily="34" charset="0"/>
            </a:endParaRPr>
          </a:p>
          <a:p>
            <a:r>
              <a:rPr lang="en-US" sz="2400" dirty="0" smtClean="0">
                <a:latin typeface="Franklin Gothic Medium Cond" panose="020B0606030402020204" pitchFamily="34" charset="0"/>
              </a:rPr>
              <a:t>Problem #1:</a:t>
            </a:r>
          </a:p>
          <a:p>
            <a:endParaRPr lang="en-US" sz="24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Center reinforcing bar is placed after loose material has settled and bar cannot be advanced the full length of the hole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Remove the bar and go back into hole with the drill to remove loose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But what did that operation do to the adjacent hole?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4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Unexpected Challenges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150" name="Rectangle 149"/>
          <p:cNvSpPr/>
          <p:nvPr/>
        </p:nvSpPr>
        <p:spPr>
          <a:xfrm>
            <a:off x="590686" y="1639387"/>
            <a:ext cx="1084132" cy="1970316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7772400" y="3622676"/>
            <a:ext cx="1089113" cy="20161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2064201" y="1643743"/>
            <a:ext cx="1075777" cy="1965961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3556276" y="1643743"/>
            <a:ext cx="1009189" cy="1981200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4972048" y="1643743"/>
            <a:ext cx="948151" cy="1979023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6331675" y="1643743"/>
            <a:ext cx="1053009" cy="1981200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7772400" y="1643744"/>
            <a:ext cx="1089113" cy="1961606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4969868" y="3622766"/>
            <a:ext cx="950331" cy="2002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2075092" y="3624943"/>
            <a:ext cx="1075777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590686" y="3624943"/>
            <a:ext cx="1078998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590686" y="5625737"/>
            <a:ext cx="8270828" cy="5671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3119081" y="3627028"/>
            <a:ext cx="439508" cy="2031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5906183" y="3622764"/>
            <a:ext cx="439508" cy="20356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3122617" y="1643741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6324600" y="3622766"/>
            <a:ext cx="1060084" cy="2002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3551739" y="3624941"/>
            <a:ext cx="1013725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5920199" y="1643741"/>
            <a:ext cx="435972" cy="1961608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1649010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4533567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7358788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1690599" y="1639387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4551883" y="1639387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7391759" y="1646919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7477586" y="1643741"/>
            <a:ext cx="209846" cy="1965961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7414335" y="3622676"/>
            <a:ext cx="346894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4648383" y="1646919"/>
            <a:ext cx="223194" cy="1967413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4579426" y="3622676"/>
            <a:ext cx="360791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1690834" y="3622676"/>
            <a:ext cx="365169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7413578" y="3627028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4655284" y="1635931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7470912" y="1664886"/>
            <a:ext cx="223194" cy="1946904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4584332" y="3619685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1691165" y="3629458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1755309" y="1643741"/>
            <a:ext cx="223194" cy="1972153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solidFill>
              <a:srgbClr val="CC99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1762859" y="1637549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3162431" y="3623089"/>
            <a:ext cx="378285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6023112" y="1641406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3239977" y="1636062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5949852" y="3620427"/>
            <a:ext cx="378285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594360" y="4015701"/>
            <a:ext cx="1043940" cy="137199"/>
          </a:xfrm>
          <a:custGeom>
            <a:avLst/>
            <a:gdLst>
              <a:gd name="connsiteX0" fmla="*/ 0 w 1043940"/>
              <a:gd name="connsiteY0" fmla="*/ 114339 h 137199"/>
              <a:gd name="connsiteX1" fmla="*/ 45720 w 1043940"/>
              <a:gd name="connsiteY1" fmla="*/ 106719 h 137199"/>
              <a:gd name="connsiteX2" fmla="*/ 106680 w 1043940"/>
              <a:gd name="connsiteY2" fmla="*/ 68619 h 137199"/>
              <a:gd name="connsiteX3" fmla="*/ 129540 w 1043940"/>
              <a:gd name="connsiteY3" fmla="*/ 60999 h 137199"/>
              <a:gd name="connsiteX4" fmla="*/ 175260 w 1043940"/>
              <a:gd name="connsiteY4" fmla="*/ 30519 h 137199"/>
              <a:gd name="connsiteX5" fmla="*/ 220980 w 1043940"/>
              <a:gd name="connsiteY5" fmla="*/ 22899 h 137199"/>
              <a:gd name="connsiteX6" fmla="*/ 243840 w 1043940"/>
              <a:gd name="connsiteY6" fmla="*/ 7659 h 137199"/>
              <a:gd name="connsiteX7" fmla="*/ 434340 w 1043940"/>
              <a:gd name="connsiteY7" fmla="*/ 15279 h 137199"/>
              <a:gd name="connsiteX8" fmla="*/ 472440 w 1043940"/>
              <a:gd name="connsiteY8" fmla="*/ 30519 h 137199"/>
              <a:gd name="connsiteX9" fmla="*/ 502920 w 1043940"/>
              <a:gd name="connsiteY9" fmla="*/ 38139 h 137199"/>
              <a:gd name="connsiteX10" fmla="*/ 579120 w 1043940"/>
              <a:gd name="connsiteY10" fmla="*/ 68619 h 137199"/>
              <a:gd name="connsiteX11" fmla="*/ 617220 w 1043940"/>
              <a:gd name="connsiteY11" fmla="*/ 83859 h 137199"/>
              <a:gd name="connsiteX12" fmla="*/ 716280 w 1043940"/>
              <a:gd name="connsiteY12" fmla="*/ 99099 h 137199"/>
              <a:gd name="connsiteX13" fmla="*/ 838200 w 1043940"/>
              <a:gd name="connsiteY13" fmla="*/ 114339 h 137199"/>
              <a:gd name="connsiteX14" fmla="*/ 876300 w 1043940"/>
              <a:gd name="connsiteY14" fmla="*/ 121959 h 137199"/>
              <a:gd name="connsiteX15" fmla="*/ 899160 w 1043940"/>
              <a:gd name="connsiteY15" fmla="*/ 137199 h 137199"/>
              <a:gd name="connsiteX16" fmla="*/ 1005840 w 1043940"/>
              <a:gd name="connsiteY16" fmla="*/ 114339 h 137199"/>
              <a:gd name="connsiteX17" fmla="*/ 1043940 w 1043940"/>
              <a:gd name="connsiteY17" fmla="*/ 106719 h 13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3940" h="137199">
                <a:moveTo>
                  <a:pt x="0" y="114339"/>
                </a:moveTo>
                <a:cubicBezTo>
                  <a:pt x="15240" y="111799"/>
                  <a:pt x="31200" y="111999"/>
                  <a:pt x="45720" y="106719"/>
                </a:cubicBezTo>
                <a:cubicBezTo>
                  <a:pt x="81564" y="93685"/>
                  <a:pt x="77748" y="83085"/>
                  <a:pt x="106680" y="68619"/>
                </a:cubicBezTo>
                <a:cubicBezTo>
                  <a:pt x="113864" y="65027"/>
                  <a:pt x="122519" y="64900"/>
                  <a:pt x="129540" y="60999"/>
                </a:cubicBezTo>
                <a:cubicBezTo>
                  <a:pt x="145551" y="52104"/>
                  <a:pt x="158353" y="37564"/>
                  <a:pt x="175260" y="30519"/>
                </a:cubicBezTo>
                <a:cubicBezTo>
                  <a:pt x="189522" y="24577"/>
                  <a:pt x="205740" y="25439"/>
                  <a:pt x="220980" y="22899"/>
                </a:cubicBezTo>
                <a:cubicBezTo>
                  <a:pt x="228600" y="17819"/>
                  <a:pt x="235068" y="10291"/>
                  <a:pt x="243840" y="7659"/>
                </a:cubicBezTo>
                <a:cubicBezTo>
                  <a:pt x="304924" y="-10666"/>
                  <a:pt x="376133" y="8812"/>
                  <a:pt x="434340" y="15279"/>
                </a:cubicBezTo>
                <a:cubicBezTo>
                  <a:pt x="447040" y="20359"/>
                  <a:pt x="459464" y="26194"/>
                  <a:pt x="472440" y="30519"/>
                </a:cubicBezTo>
                <a:cubicBezTo>
                  <a:pt x="482375" y="33831"/>
                  <a:pt x="493057" y="34617"/>
                  <a:pt x="502920" y="38139"/>
                </a:cubicBezTo>
                <a:cubicBezTo>
                  <a:pt x="528683" y="47340"/>
                  <a:pt x="553720" y="58459"/>
                  <a:pt x="579120" y="68619"/>
                </a:cubicBezTo>
                <a:cubicBezTo>
                  <a:pt x="591820" y="73699"/>
                  <a:pt x="603728" y="81610"/>
                  <a:pt x="617220" y="83859"/>
                </a:cubicBezTo>
                <a:cubicBezTo>
                  <a:pt x="680656" y="94432"/>
                  <a:pt x="647645" y="89294"/>
                  <a:pt x="716280" y="99099"/>
                </a:cubicBezTo>
                <a:cubicBezTo>
                  <a:pt x="774553" y="118523"/>
                  <a:pt x="714659" y="100612"/>
                  <a:pt x="838200" y="114339"/>
                </a:cubicBezTo>
                <a:cubicBezTo>
                  <a:pt x="851072" y="115769"/>
                  <a:pt x="863600" y="119419"/>
                  <a:pt x="876300" y="121959"/>
                </a:cubicBezTo>
                <a:cubicBezTo>
                  <a:pt x="883920" y="127039"/>
                  <a:pt x="890002" y="137199"/>
                  <a:pt x="899160" y="137199"/>
                </a:cubicBezTo>
                <a:cubicBezTo>
                  <a:pt x="907908" y="137199"/>
                  <a:pt x="981653" y="121249"/>
                  <a:pt x="1005840" y="114339"/>
                </a:cubicBezTo>
                <a:cubicBezTo>
                  <a:pt x="1038133" y="105113"/>
                  <a:pt x="1017750" y="106719"/>
                  <a:pt x="1043940" y="1067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2080260" y="4160520"/>
            <a:ext cx="1036320" cy="457200"/>
          </a:xfrm>
          <a:custGeom>
            <a:avLst/>
            <a:gdLst>
              <a:gd name="connsiteX0" fmla="*/ 0 w 1036320"/>
              <a:gd name="connsiteY0" fmla="*/ 457200 h 457200"/>
              <a:gd name="connsiteX1" fmla="*/ 114300 w 1036320"/>
              <a:gd name="connsiteY1" fmla="*/ 373380 h 457200"/>
              <a:gd name="connsiteX2" fmla="*/ 137160 w 1036320"/>
              <a:gd name="connsiteY2" fmla="*/ 365760 h 457200"/>
              <a:gd name="connsiteX3" fmla="*/ 205740 w 1036320"/>
              <a:gd name="connsiteY3" fmla="*/ 342900 h 457200"/>
              <a:gd name="connsiteX4" fmla="*/ 388620 w 1036320"/>
              <a:gd name="connsiteY4" fmla="*/ 335280 h 457200"/>
              <a:gd name="connsiteX5" fmla="*/ 548640 w 1036320"/>
              <a:gd name="connsiteY5" fmla="*/ 320040 h 457200"/>
              <a:gd name="connsiteX6" fmla="*/ 640080 w 1036320"/>
              <a:gd name="connsiteY6" fmla="*/ 312420 h 457200"/>
              <a:gd name="connsiteX7" fmla="*/ 662940 w 1036320"/>
              <a:gd name="connsiteY7" fmla="*/ 304800 h 457200"/>
              <a:gd name="connsiteX8" fmla="*/ 708660 w 1036320"/>
              <a:gd name="connsiteY8" fmla="*/ 266700 h 457200"/>
              <a:gd name="connsiteX9" fmla="*/ 739140 w 1036320"/>
              <a:gd name="connsiteY9" fmla="*/ 220980 h 457200"/>
              <a:gd name="connsiteX10" fmla="*/ 754380 w 1036320"/>
              <a:gd name="connsiteY10" fmla="*/ 198120 h 457200"/>
              <a:gd name="connsiteX11" fmla="*/ 800100 w 1036320"/>
              <a:gd name="connsiteY11" fmla="*/ 167640 h 457200"/>
              <a:gd name="connsiteX12" fmla="*/ 845820 w 1036320"/>
              <a:gd name="connsiteY12" fmla="*/ 137160 h 457200"/>
              <a:gd name="connsiteX13" fmla="*/ 883920 w 1036320"/>
              <a:gd name="connsiteY13" fmla="*/ 99060 h 457200"/>
              <a:gd name="connsiteX14" fmla="*/ 906780 w 1036320"/>
              <a:gd name="connsiteY14" fmla="*/ 76200 h 457200"/>
              <a:gd name="connsiteX15" fmla="*/ 952500 w 1036320"/>
              <a:gd name="connsiteY15" fmla="*/ 45720 h 457200"/>
              <a:gd name="connsiteX16" fmla="*/ 1013460 w 1036320"/>
              <a:gd name="connsiteY16" fmla="*/ 7620 h 457200"/>
              <a:gd name="connsiteX17" fmla="*/ 1036320 w 1036320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6320" h="457200">
                <a:moveTo>
                  <a:pt x="0" y="457200"/>
                </a:moveTo>
                <a:cubicBezTo>
                  <a:pt x="246" y="457009"/>
                  <a:pt x="96846" y="379198"/>
                  <a:pt x="114300" y="373380"/>
                </a:cubicBezTo>
                <a:cubicBezTo>
                  <a:pt x="121920" y="370840"/>
                  <a:pt x="129777" y="368924"/>
                  <a:pt x="137160" y="365760"/>
                </a:cubicBezTo>
                <a:cubicBezTo>
                  <a:pt x="171843" y="350896"/>
                  <a:pt x="164917" y="345715"/>
                  <a:pt x="205740" y="342900"/>
                </a:cubicBezTo>
                <a:cubicBezTo>
                  <a:pt x="266608" y="338702"/>
                  <a:pt x="327660" y="337820"/>
                  <a:pt x="388620" y="335280"/>
                </a:cubicBezTo>
                <a:cubicBezTo>
                  <a:pt x="476204" y="320683"/>
                  <a:pt x="408547" y="330417"/>
                  <a:pt x="548640" y="320040"/>
                </a:cubicBezTo>
                <a:lnTo>
                  <a:pt x="640080" y="312420"/>
                </a:lnTo>
                <a:cubicBezTo>
                  <a:pt x="647700" y="309880"/>
                  <a:pt x="655756" y="308392"/>
                  <a:pt x="662940" y="304800"/>
                </a:cubicBezTo>
                <a:cubicBezTo>
                  <a:pt x="678950" y="296795"/>
                  <a:pt x="697936" y="280488"/>
                  <a:pt x="708660" y="266700"/>
                </a:cubicBezTo>
                <a:cubicBezTo>
                  <a:pt x="719905" y="252242"/>
                  <a:pt x="728980" y="236220"/>
                  <a:pt x="739140" y="220980"/>
                </a:cubicBezTo>
                <a:cubicBezTo>
                  <a:pt x="744220" y="213360"/>
                  <a:pt x="747904" y="204596"/>
                  <a:pt x="754380" y="198120"/>
                </a:cubicBezTo>
                <a:cubicBezTo>
                  <a:pt x="805113" y="147387"/>
                  <a:pt x="750475" y="195209"/>
                  <a:pt x="800100" y="167640"/>
                </a:cubicBezTo>
                <a:cubicBezTo>
                  <a:pt x="816111" y="158745"/>
                  <a:pt x="845820" y="137160"/>
                  <a:pt x="845820" y="137160"/>
                </a:cubicBezTo>
                <a:cubicBezTo>
                  <a:pt x="873760" y="95250"/>
                  <a:pt x="845820" y="130810"/>
                  <a:pt x="883920" y="99060"/>
                </a:cubicBezTo>
                <a:cubicBezTo>
                  <a:pt x="892199" y="92161"/>
                  <a:pt x="898274" y="82816"/>
                  <a:pt x="906780" y="76200"/>
                </a:cubicBezTo>
                <a:cubicBezTo>
                  <a:pt x="921238" y="64955"/>
                  <a:pt x="952500" y="45720"/>
                  <a:pt x="952500" y="45720"/>
                </a:cubicBezTo>
                <a:cubicBezTo>
                  <a:pt x="976651" y="9494"/>
                  <a:pt x="959052" y="25756"/>
                  <a:pt x="1013460" y="7620"/>
                </a:cubicBezTo>
                <a:lnTo>
                  <a:pt x="10363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573780" y="4617720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4968240" y="4351020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6347460" y="4899660"/>
            <a:ext cx="1028700" cy="191200"/>
          </a:xfrm>
          <a:custGeom>
            <a:avLst/>
            <a:gdLst>
              <a:gd name="connsiteX0" fmla="*/ 0 w 1028700"/>
              <a:gd name="connsiteY0" fmla="*/ 190500 h 191200"/>
              <a:gd name="connsiteX1" fmla="*/ 83820 w 1028700"/>
              <a:gd name="connsiteY1" fmla="*/ 152400 h 191200"/>
              <a:gd name="connsiteX2" fmla="*/ 167640 w 1028700"/>
              <a:gd name="connsiteY2" fmla="*/ 99060 h 191200"/>
              <a:gd name="connsiteX3" fmla="*/ 228600 w 1028700"/>
              <a:gd name="connsiteY3" fmla="*/ 76200 h 191200"/>
              <a:gd name="connsiteX4" fmla="*/ 251460 w 1028700"/>
              <a:gd name="connsiteY4" fmla="*/ 68580 h 191200"/>
              <a:gd name="connsiteX5" fmla="*/ 281940 w 1028700"/>
              <a:gd name="connsiteY5" fmla="*/ 53340 h 191200"/>
              <a:gd name="connsiteX6" fmla="*/ 327660 w 1028700"/>
              <a:gd name="connsiteY6" fmla="*/ 38100 h 191200"/>
              <a:gd name="connsiteX7" fmla="*/ 350520 w 1028700"/>
              <a:gd name="connsiteY7" fmla="*/ 30480 h 191200"/>
              <a:gd name="connsiteX8" fmla="*/ 373380 w 1028700"/>
              <a:gd name="connsiteY8" fmla="*/ 22860 h 191200"/>
              <a:gd name="connsiteX9" fmla="*/ 396240 w 1028700"/>
              <a:gd name="connsiteY9" fmla="*/ 15240 h 191200"/>
              <a:gd name="connsiteX10" fmla="*/ 510540 w 1028700"/>
              <a:gd name="connsiteY10" fmla="*/ 0 h 191200"/>
              <a:gd name="connsiteX11" fmla="*/ 647700 w 1028700"/>
              <a:gd name="connsiteY11" fmla="*/ 7620 h 191200"/>
              <a:gd name="connsiteX12" fmla="*/ 678180 w 1028700"/>
              <a:gd name="connsiteY12" fmla="*/ 15240 h 191200"/>
              <a:gd name="connsiteX13" fmla="*/ 723900 w 1028700"/>
              <a:gd name="connsiteY13" fmla="*/ 38100 h 191200"/>
              <a:gd name="connsiteX14" fmla="*/ 746760 w 1028700"/>
              <a:gd name="connsiteY14" fmla="*/ 60960 h 191200"/>
              <a:gd name="connsiteX15" fmla="*/ 762000 w 1028700"/>
              <a:gd name="connsiteY15" fmla="*/ 83820 h 191200"/>
              <a:gd name="connsiteX16" fmla="*/ 807720 w 1028700"/>
              <a:gd name="connsiteY16" fmla="*/ 99060 h 191200"/>
              <a:gd name="connsiteX17" fmla="*/ 853440 w 1028700"/>
              <a:gd name="connsiteY17" fmla="*/ 121920 h 191200"/>
              <a:gd name="connsiteX18" fmla="*/ 876300 w 1028700"/>
              <a:gd name="connsiteY18" fmla="*/ 137160 h 191200"/>
              <a:gd name="connsiteX19" fmla="*/ 899160 w 1028700"/>
              <a:gd name="connsiteY19" fmla="*/ 144780 h 191200"/>
              <a:gd name="connsiteX20" fmla="*/ 922020 w 1028700"/>
              <a:gd name="connsiteY20" fmla="*/ 160020 h 191200"/>
              <a:gd name="connsiteX21" fmla="*/ 944880 w 1028700"/>
              <a:gd name="connsiteY21" fmla="*/ 167640 h 191200"/>
              <a:gd name="connsiteX22" fmla="*/ 990600 w 1028700"/>
              <a:gd name="connsiteY22" fmla="*/ 190500 h 191200"/>
              <a:gd name="connsiteX23" fmla="*/ 1028700 w 1028700"/>
              <a:gd name="connsiteY23" fmla="*/ 190500 h 1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8700" h="191200">
                <a:moveTo>
                  <a:pt x="0" y="190500"/>
                </a:moveTo>
                <a:cubicBezTo>
                  <a:pt x="27940" y="177800"/>
                  <a:pt x="56696" y="166760"/>
                  <a:pt x="83820" y="152400"/>
                </a:cubicBezTo>
                <a:cubicBezTo>
                  <a:pt x="87024" y="150704"/>
                  <a:pt x="158178" y="101426"/>
                  <a:pt x="167640" y="99060"/>
                </a:cubicBezTo>
                <a:cubicBezTo>
                  <a:pt x="223835" y="85011"/>
                  <a:pt x="172814" y="100108"/>
                  <a:pt x="228600" y="76200"/>
                </a:cubicBezTo>
                <a:cubicBezTo>
                  <a:pt x="235983" y="73036"/>
                  <a:pt x="244077" y="71744"/>
                  <a:pt x="251460" y="68580"/>
                </a:cubicBezTo>
                <a:cubicBezTo>
                  <a:pt x="261901" y="64105"/>
                  <a:pt x="271393" y="57559"/>
                  <a:pt x="281940" y="53340"/>
                </a:cubicBezTo>
                <a:cubicBezTo>
                  <a:pt x="296855" y="47374"/>
                  <a:pt x="312420" y="43180"/>
                  <a:pt x="327660" y="38100"/>
                </a:cubicBezTo>
                <a:lnTo>
                  <a:pt x="350520" y="30480"/>
                </a:lnTo>
                <a:lnTo>
                  <a:pt x="373380" y="22860"/>
                </a:lnTo>
                <a:cubicBezTo>
                  <a:pt x="381000" y="20320"/>
                  <a:pt x="388270" y="16236"/>
                  <a:pt x="396240" y="15240"/>
                </a:cubicBezTo>
                <a:cubicBezTo>
                  <a:pt x="475022" y="5392"/>
                  <a:pt x="436928" y="10516"/>
                  <a:pt x="510540" y="0"/>
                </a:cubicBezTo>
                <a:cubicBezTo>
                  <a:pt x="556260" y="2540"/>
                  <a:pt x="602098" y="3474"/>
                  <a:pt x="647700" y="7620"/>
                </a:cubicBezTo>
                <a:cubicBezTo>
                  <a:pt x="658130" y="8568"/>
                  <a:pt x="668554" y="11115"/>
                  <a:pt x="678180" y="15240"/>
                </a:cubicBezTo>
                <a:cubicBezTo>
                  <a:pt x="781581" y="59555"/>
                  <a:pt x="627574" y="5991"/>
                  <a:pt x="723900" y="38100"/>
                </a:cubicBezTo>
                <a:cubicBezTo>
                  <a:pt x="731520" y="45720"/>
                  <a:pt x="739861" y="52681"/>
                  <a:pt x="746760" y="60960"/>
                </a:cubicBezTo>
                <a:cubicBezTo>
                  <a:pt x="752623" y="67995"/>
                  <a:pt x="754234" y="78966"/>
                  <a:pt x="762000" y="83820"/>
                </a:cubicBezTo>
                <a:cubicBezTo>
                  <a:pt x="775623" y="92334"/>
                  <a:pt x="794354" y="90149"/>
                  <a:pt x="807720" y="99060"/>
                </a:cubicBezTo>
                <a:cubicBezTo>
                  <a:pt x="873234" y="142736"/>
                  <a:pt x="790344" y="90372"/>
                  <a:pt x="853440" y="121920"/>
                </a:cubicBezTo>
                <a:cubicBezTo>
                  <a:pt x="861631" y="126016"/>
                  <a:pt x="868109" y="133064"/>
                  <a:pt x="876300" y="137160"/>
                </a:cubicBezTo>
                <a:cubicBezTo>
                  <a:pt x="883484" y="140752"/>
                  <a:pt x="891976" y="141188"/>
                  <a:pt x="899160" y="144780"/>
                </a:cubicBezTo>
                <a:cubicBezTo>
                  <a:pt x="907351" y="148876"/>
                  <a:pt x="913829" y="155924"/>
                  <a:pt x="922020" y="160020"/>
                </a:cubicBezTo>
                <a:cubicBezTo>
                  <a:pt x="929204" y="163612"/>
                  <a:pt x="937696" y="164048"/>
                  <a:pt x="944880" y="167640"/>
                </a:cubicBezTo>
                <a:cubicBezTo>
                  <a:pt x="967570" y="178985"/>
                  <a:pt x="965063" y="187308"/>
                  <a:pt x="990600" y="190500"/>
                </a:cubicBezTo>
                <a:cubicBezTo>
                  <a:pt x="1003202" y="192075"/>
                  <a:pt x="1016000" y="190500"/>
                  <a:pt x="1028700" y="190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627615" y="4830117"/>
            <a:ext cx="1036320" cy="457200"/>
          </a:xfrm>
          <a:custGeom>
            <a:avLst/>
            <a:gdLst>
              <a:gd name="connsiteX0" fmla="*/ 0 w 1036320"/>
              <a:gd name="connsiteY0" fmla="*/ 457200 h 457200"/>
              <a:gd name="connsiteX1" fmla="*/ 114300 w 1036320"/>
              <a:gd name="connsiteY1" fmla="*/ 373380 h 457200"/>
              <a:gd name="connsiteX2" fmla="*/ 137160 w 1036320"/>
              <a:gd name="connsiteY2" fmla="*/ 365760 h 457200"/>
              <a:gd name="connsiteX3" fmla="*/ 205740 w 1036320"/>
              <a:gd name="connsiteY3" fmla="*/ 342900 h 457200"/>
              <a:gd name="connsiteX4" fmla="*/ 388620 w 1036320"/>
              <a:gd name="connsiteY4" fmla="*/ 335280 h 457200"/>
              <a:gd name="connsiteX5" fmla="*/ 548640 w 1036320"/>
              <a:gd name="connsiteY5" fmla="*/ 320040 h 457200"/>
              <a:gd name="connsiteX6" fmla="*/ 640080 w 1036320"/>
              <a:gd name="connsiteY6" fmla="*/ 312420 h 457200"/>
              <a:gd name="connsiteX7" fmla="*/ 662940 w 1036320"/>
              <a:gd name="connsiteY7" fmla="*/ 304800 h 457200"/>
              <a:gd name="connsiteX8" fmla="*/ 708660 w 1036320"/>
              <a:gd name="connsiteY8" fmla="*/ 266700 h 457200"/>
              <a:gd name="connsiteX9" fmla="*/ 739140 w 1036320"/>
              <a:gd name="connsiteY9" fmla="*/ 220980 h 457200"/>
              <a:gd name="connsiteX10" fmla="*/ 754380 w 1036320"/>
              <a:gd name="connsiteY10" fmla="*/ 198120 h 457200"/>
              <a:gd name="connsiteX11" fmla="*/ 800100 w 1036320"/>
              <a:gd name="connsiteY11" fmla="*/ 167640 h 457200"/>
              <a:gd name="connsiteX12" fmla="*/ 845820 w 1036320"/>
              <a:gd name="connsiteY12" fmla="*/ 137160 h 457200"/>
              <a:gd name="connsiteX13" fmla="*/ 883920 w 1036320"/>
              <a:gd name="connsiteY13" fmla="*/ 99060 h 457200"/>
              <a:gd name="connsiteX14" fmla="*/ 906780 w 1036320"/>
              <a:gd name="connsiteY14" fmla="*/ 76200 h 457200"/>
              <a:gd name="connsiteX15" fmla="*/ 952500 w 1036320"/>
              <a:gd name="connsiteY15" fmla="*/ 45720 h 457200"/>
              <a:gd name="connsiteX16" fmla="*/ 1013460 w 1036320"/>
              <a:gd name="connsiteY16" fmla="*/ 7620 h 457200"/>
              <a:gd name="connsiteX17" fmla="*/ 1036320 w 1036320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6320" h="457200">
                <a:moveTo>
                  <a:pt x="0" y="457200"/>
                </a:moveTo>
                <a:cubicBezTo>
                  <a:pt x="246" y="457009"/>
                  <a:pt x="96846" y="379198"/>
                  <a:pt x="114300" y="373380"/>
                </a:cubicBezTo>
                <a:cubicBezTo>
                  <a:pt x="121920" y="370840"/>
                  <a:pt x="129777" y="368924"/>
                  <a:pt x="137160" y="365760"/>
                </a:cubicBezTo>
                <a:cubicBezTo>
                  <a:pt x="171843" y="350896"/>
                  <a:pt x="164917" y="345715"/>
                  <a:pt x="205740" y="342900"/>
                </a:cubicBezTo>
                <a:cubicBezTo>
                  <a:pt x="266608" y="338702"/>
                  <a:pt x="327660" y="337820"/>
                  <a:pt x="388620" y="335280"/>
                </a:cubicBezTo>
                <a:cubicBezTo>
                  <a:pt x="476204" y="320683"/>
                  <a:pt x="408547" y="330417"/>
                  <a:pt x="548640" y="320040"/>
                </a:cubicBezTo>
                <a:lnTo>
                  <a:pt x="640080" y="312420"/>
                </a:lnTo>
                <a:cubicBezTo>
                  <a:pt x="647700" y="309880"/>
                  <a:pt x="655756" y="308392"/>
                  <a:pt x="662940" y="304800"/>
                </a:cubicBezTo>
                <a:cubicBezTo>
                  <a:pt x="678950" y="296795"/>
                  <a:pt x="697936" y="280488"/>
                  <a:pt x="708660" y="266700"/>
                </a:cubicBezTo>
                <a:cubicBezTo>
                  <a:pt x="719905" y="252242"/>
                  <a:pt x="728980" y="236220"/>
                  <a:pt x="739140" y="220980"/>
                </a:cubicBezTo>
                <a:cubicBezTo>
                  <a:pt x="744220" y="213360"/>
                  <a:pt x="747904" y="204596"/>
                  <a:pt x="754380" y="198120"/>
                </a:cubicBezTo>
                <a:cubicBezTo>
                  <a:pt x="805113" y="147387"/>
                  <a:pt x="750475" y="195209"/>
                  <a:pt x="800100" y="167640"/>
                </a:cubicBezTo>
                <a:cubicBezTo>
                  <a:pt x="816111" y="158745"/>
                  <a:pt x="845820" y="137160"/>
                  <a:pt x="845820" y="137160"/>
                </a:cubicBezTo>
                <a:cubicBezTo>
                  <a:pt x="873760" y="95250"/>
                  <a:pt x="845820" y="130810"/>
                  <a:pt x="883920" y="99060"/>
                </a:cubicBezTo>
                <a:cubicBezTo>
                  <a:pt x="892199" y="92161"/>
                  <a:pt x="898274" y="82816"/>
                  <a:pt x="906780" y="76200"/>
                </a:cubicBezTo>
                <a:cubicBezTo>
                  <a:pt x="921238" y="64955"/>
                  <a:pt x="952500" y="45720"/>
                  <a:pt x="952500" y="45720"/>
                </a:cubicBezTo>
                <a:cubicBezTo>
                  <a:pt x="976651" y="9494"/>
                  <a:pt x="959052" y="25756"/>
                  <a:pt x="1013460" y="7620"/>
                </a:cubicBezTo>
                <a:lnTo>
                  <a:pt x="10363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945123" y="5036599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6352048" y="4397215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3537796" y="3881299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2083296" y="3875169"/>
            <a:ext cx="1043940" cy="137199"/>
          </a:xfrm>
          <a:custGeom>
            <a:avLst/>
            <a:gdLst>
              <a:gd name="connsiteX0" fmla="*/ 0 w 1043940"/>
              <a:gd name="connsiteY0" fmla="*/ 114339 h 137199"/>
              <a:gd name="connsiteX1" fmla="*/ 45720 w 1043940"/>
              <a:gd name="connsiteY1" fmla="*/ 106719 h 137199"/>
              <a:gd name="connsiteX2" fmla="*/ 106680 w 1043940"/>
              <a:gd name="connsiteY2" fmla="*/ 68619 h 137199"/>
              <a:gd name="connsiteX3" fmla="*/ 129540 w 1043940"/>
              <a:gd name="connsiteY3" fmla="*/ 60999 h 137199"/>
              <a:gd name="connsiteX4" fmla="*/ 175260 w 1043940"/>
              <a:gd name="connsiteY4" fmla="*/ 30519 h 137199"/>
              <a:gd name="connsiteX5" fmla="*/ 220980 w 1043940"/>
              <a:gd name="connsiteY5" fmla="*/ 22899 h 137199"/>
              <a:gd name="connsiteX6" fmla="*/ 243840 w 1043940"/>
              <a:gd name="connsiteY6" fmla="*/ 7659 h 137199"/>
              <a:gd name="connsiteX7" fmla="*/ 434340 w 1043940"/>
              <a:gd name="connsiteY7" fmla="*/ 15279 h 137199"/>
              <a:gd name="connsiteX8" fmla="*/ 472440 w 1043940"/>
              <a:gd name="connsiteY8" fmla="*/ 30519 h 137199"/>
              <a:gd name="connsiteX9" fmla="*/ 502920 w 1043940"/>
              <a:gd name="connsiteY9" fmla="*/ 38139 h 137199"/>
              <a:gd name="connsiteX10" fmla="*/ 579120 w 1043940"/>
              <a:gd name="connsiteY10" fmla="*/ 68619 h 137199"/>
              <a:gd name="connsiteX11" fmla="*/ 617220 w 1043940"/>
              <a:gd name="connsiteY11" fmla="*/ 83859 h 137199"/>
              <a:gd name="connsiteX12" fmla="*/ 716280 w 1043940"/>
              <a:gd name="connsiteY12" fmla="*/ 99099 h 137199"/>
              <a:gd name="connsiteX13" fmla="*/ 838200 w 1043940"/>
              <a:gd name="connsiteY13" fmla="*/ 114339 h 137199"/>
              <a:gd name="connsiteX14" fmla="*/ 876300 w 1043940"/>
              <a:gd name="connsiteY14" fmla="*/ 121959 h 137199"/>
              <a:gd name="connsiteX15" fmla="*/ 899160 w 1043940"/>
              <a:gd name="connsiteY15" fmla="*/ 137199 h 137199"/>
              <a:gd name="connsiteX16" fmla="*/ 1005840 w 1043940"/>
              <a:gd name="connsiteY16" fmla="*/ 114339 h 137199"/>
              <a:gd name="connsiteX17" fmla="*/ 1043940 w 1043940"/>
              <a:gd name="connsiteY17" fmla="*/ 106719 h 13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3940" h="137199">
                <a:moveTo>
                  <a:pt x="0" y="114339"/>
                </a:moveTo>
                <a:cubicBezTo>
                  <a:pt x="15240" y="111799"/>
                  <a:pt x="31200" y="111999"/>
                  <a:pt x="45720" y="106719"/>
                </a:cubicBezTo>
                <a:cubicBezTo>
                  <a:pt x="81564" y="93685"/>
                  <a:pt x="77748" y="83085"/>
                  <a:pt x="106680" y="68619"/>
                </a:cubicBezTo>
                <a:cubicBezTo>
                  <a:pt x="113864" y="65027"/>
                  <a:pt x="122519" y="64900"/>
                  <a:pt x="129540" y="60999"/>
                </a:cubicBezTo>
                <a:cubicBezTo>
                  <a:pt x="145551" y="52104"/>
                  <a:pt x="158353" y="37564"/>
                  <a:pt x="175260" y="30519"/>
                </a:cubicBezTo>
                <a:cubicBezTo>
                  <a:pt x="189522" y="24577"/>
                  <a:pt x="205740" y="25439"/>
                  <a:pt x="220980" y="22899"/>
                </a:cubicBezTo>
                <a:cubicBezTo>
                  <a:pt x="228600" y="17819"/>
                  <a:pt x="235068" y="10291"/>
                  <a:pt x="243840" y="7659"/>
                </a:cubicBezTo>
                <a:cubicBezTo>
                  <a:pt x="304924" y="-10666"/>
                  <a:pt x="376133" y="8812"/>
                  <a:pt x="434340" y="15279"/>
                </a:cubicBezTo>
                <a:cubicBezTo>
                  <a:pt x="447040" y="20359"/>
                  <a:pt x="459464" y="26194"/>
                  <a:pt x="472440" y="30519"/>
                </a:cubicBezTo>
                <a:cubicBezTo>
                  <a:pt x="482375" y="33831"/>
                  <a:pt x="493057" y="34617"/>
                  <a:pt x="502920" y="38139"/>
                </a:cubicBezTo>
                <a:cubicBezTo>
                  <a:pt x="528683" y="47340"/>
                  <a:pt x="553720" y="58459"/>
                  <a:pt x="579120" y="68619"/>
                </a:cubicBezTo>
                <a:cubicBezTo>
                  <a:pt x="591820" y="73699"/>
                  <a:pt x="603728" y="81610"/>
                  <a:pt x="617220" y="83859"/>
                </a:cubicBezTo>
                <a:cubicBezTo>
                  <a:pt x="680656" y="94432"/>
                  <a:pt x="647645" y="89294"/>
                  <a:pt x="716280" y="99099"/>
                </a:cubicBezTo>
                <a:cubicBezTo>
                  <a:pt x="774553" y="118523"/>
                  <a:pt x="714659" y="100612"/>
                  <a:pt x="838200" y="114339"/>
                </a:cubicBezTo>
                <a:cubicBezTo>
                  <a:pt x="851072" y="115769"/>
                  <a:pt x="863600" y="119419"/>
                  <a:pt x="876300" y="121959"/>
                </a:cubicBezTo>
                <a:cubicBezTo>
                  <a:pt x="883920" y="127039"/>
                  <a:pt x="890002" y="137199"/>
                  <a:pt x="899160" y="137199"/>
                </a:cubicBezTo>
                <a:cubicBezTo>
                  <a:pt x="907908" y="137199"/>
                  <a:pt x="981653" y="121249"/>
                  <a:pt x="1005840" y="114339"/>
                </a:cubicBezTo>
                <a:cubicBezTo>
                  <a:pt x="1038133" y="105113"/>
                  <a:pt x="1017750" y="106719"/>
                  <a:pt x="1043940" y="1067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7761229" y="4953459"/>
            <a:ext cx="1028700" cy="191200"/>
          </a:xfrm>
          <a:custGeom>
            <a:avLst/>
            <a:gdLst>
              <a:gd name="connsiteX0" fmla="*/ 0 w 1028700"/>
              <a:gd name="connsiteY0" fmla="*/ 190500 h 191200"/>
              <a:gd name="connsiteX1" fmla="*/ 83820 w 1028700"/>
              <a:gd name="connsiteY1" fmla="*/ 152400 h 191200"/>
              <a:gd name="connsiteX2" fmla="*/ 167640 w 1028700"/>
              <a:gd name="connsiteY2" fmla="*/ 99060 h 191200"/>
              <a:gd name="connsiteX3" fmla="*/ 228600 w 1028700"/>
              <a:gd name="connsiteY3" fmla="*/ 76200 h 191200"/>
              <a:gd name="connsiteX4" fmla="*/ 251460 w 1028700"/>
              <a:gd name="connsiteY4" fmla="*/ 68580 h 191200"/>
              <a:gd name="connsiteX5" fmla="*/ 281940 w 1028700"/>
              <a:gd name="connsiteY5" fmla="*/ 53340 h 191200"/>
              <a:gd name="connsiteX6" fmla="*/ 327660 w 1028700"/>
              <a:gd name="connsiteY6" fmla="*/ 38100 h 191200"/>
              <a:gd name="connsiteX7" fmla="*/ 350520 w 1028700"/>
              <a:gd name="connsiteY7" fmla="*/ 30480 h 191200"/>
              <a:gd name="connsiteX8" fmla="*/ 373380 w 1028700"/>
              <a:gd name="connsiteY8" fmla="*/ 22860 h 191200"/>
              <a:gd name="connsiteX9" fmla="*/ 396240 w 1028700"/>
              <a:gd name="connsiteY9" fmla="*/ 15240 h 191200"/>
              <a:gd name="connsiteX10" fmla="*/ 510540 w 1028700"/>
              <a:gd name="connsiteY10" fmla="*/ 0 h 191200"/>
              <a:gd name="connsiteX11" fmla="*/ 647700 w 1028700"/>
              <a:gd name="connsiteY11" fmla="*/ 7620 h 191200"/>
              <a:gd name="connsiteX12" fmla="*/ 678180 w 1028700"/>
              <a:gd name="connsiteY12" fmla="*/ 15240 h 191200"/>
              <a:gd name="connsiteX13" fmla="*/ 723900 w 1028700"/>
              <a:gd name="connsiteY13" fmla="*/ 38100 h 191200"/>
              <a:gd name="connsiteX14" fmla="*/ 746760 w 1028700"/>
              <a:gd name="connsiteY14" fmla="*/ 60960 h 191200"/>
              <a:gd name="connsiteX15" fmla="*/ 762000 w 1028700"/>
              <a:gd name="connsiteY15" fmla="*/ 83820 h 191200"/>
              <a:gd name="connsiteX16" fmla="*/ 807720 w 1028700"/>
              <a:gd name="connsiteY16" fmla="*/ 99060 h 191200"/>
              <a:gd name="connsiteX17" fmla="*/ 853440 w 1028700"/>
              <a:gd name="connsiteY17" fmla="*/ 121920 h 191200"/>
              <a:gd name="connsiteX18" fmla="*/ 876300 w 1028700"/>
              <a:gd name="connsiteY18" fmla="*/ 137160 h 191200"/>
              <a:gd name="connsiteX19" fmla="*/ 899160 w 1028700"/>
              <a:gd name="connsiteY19" fmla="*/ 144780 h 191200"/>
              <a:gd name="connsiteX20" fmla="*/ 922020 w 1028700"/>
              <a:gd name="connsiteY20" fmla="*/ 160020 h 191200"/>
              <a:gd name="connsiteX21" fmla="*/ 944880 w 1028700"/>
              <a:gd name="connsiteY21" fmla="*/ 167640 h 191200"/>
              <a:gd name="connsiteX22" fmla="*/ 990600 w 1028700"/>
              <a:gd name="connsiteY22" fmla="*/ 190500 h 191200"/>
              <a:gd name="connsiteX23" fmla="*/ 1028700 w 1028700"/>
              <a:gd name="connsiteY23" fmla="*/ 190500 h 1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8700" h="191200">
                <a:moveTo>
                  <a:pt x="0" y="190500"/>
                </a:moveTo>
                <a:cubicBezTo>
                  <a:pt x="27940" y="177800"/>
                  <a:pt x="56696" y="166760"/>
                  <a:pt x="83820" y="152400"/>
                </a:cubicBezTo>
                <a:cubicBezTo>
                  <a:pt x="87024" y="150704"/>
                  <a:pt x="158178" y="101426"/>
                  <a:pt x="167640" y="99060"/>
                </a:cubicBezTo>
                <a:cubicBezTo>
                  <a:pt x="223835" y="85011"/>
                  <a:pt x="172814" y="100108"/>
                  <a:pt x="228600" y="76200"/>
                </a:cubicBezTo>
                <a:cubicBezTo>
                  <a:pt x="235983" y="73036"/>
                  <a:pt x="244077" y="71744"/>
                  <a:pt x="251460" y="68580"/>
                </a:cubicBezTo>
                <a:cubicBezTo>
                  <a:pt x="261901" y="64105"/>
                  <a:pt x="271393" y="57559"/>
                  <a:pt x="281940" y="53340"/>
                </a:cubicBezTo>
                <a:cubicBezTo>
                  <a:pt x="296855" y="47374"/>
                  <a:pt x="312420" y="43180"/>
                  <a:pt x="327660" y="38100"/>
                </a:cubicBezTo>
                <a:lnTo>
                  <a:pt x="350520" y="30480"/>
                </a:lnTo>
                <a:lnTo>
                  <a:pt x="373380" y="22860"/>
                </a:lnTo>
                <a:cubicBezTo>
                  <a:pt x="381000" y="20320"/>
                  <a:pt x="388270" y="16236"/>
                  <a:pt x="396240" y="15240"/>
                </a:cubicBezTo>
                <a:cubicBezTo>
                  <a:pt x="475022" y="5392"/>
                  <a:pt x="436928" y="10516"/>
                  <a:pt x="510540" y="0"/>
                </a:cubicBezTo>
                <a:cubicBezTo>
                  <a:pt x="556260" y="2540"/>
                  <a:pt x="602098" y="3474"/>
                  <a:pt x="647700" y="7620"/>
                </a:cubicBezTo>
                <a:cubicBezTo>
                  <a:pt x="658130" y="8568"/>
                  <a:pt x="668554" y="11115"/>
                  <a:pt x="678180" y="15240"/>
                </a:cubicBezTo>
                <a:cubicBezTo>
                  <a:pt x="781581" y="59555"/>
                  <a:pt x="627574" y="5991"/>
                  <a:pt x="723900" y="38100"/>
                </a:cubicBezTo>
                <a:cubicBezTo>
                  <a:pt x="731520" y="45720"/>
                  <a:pt x="739861" y="52681"/>
                  <a:pt x="746760" y="60960"/>
                </a:cubicBezTo>
                <a:cubicBezTo>
                  <a:pt x="752623" y="67995"/>
                  <a:pt x="754234" y="78966"/>
                  <a:pt x="762000" y="83820"/>
                </a:cubicBezTo>
                <a:cubicBezTo>
                  <a:pt x="775623" y="92334"/>
                  <a:pt x="794354" y="90149"/>
                  <a:pt x="807720" y="99060"/>
                </a:cubicBezTo>
                <a:cubicBezTo>
                  <a:pt x="873234" y="142736"/>
                  <a:pt x="790344" y="90372"/>
                  <a:pt x="853440" y="121920"/>
                </a:cubicBezTo>
                <a:cubicBezTo>
                  <a:pt x="861631" y="126016"/>
                  <a:pt x="868109" y="133064"/>
                  <a:pt x="876300" y="137160"/>
                </a:cubicBezTo>
                <a:cubicBezTo>
                  <a:pt x="883484" y="140752"/>
                  <a:pt x="891976" y="141188"/>
                  <a:pt x="899160" y="144780"/>
                </a:cubicBezTo>
                <a:cubicBezTo>
                  <a:pt x="907351" y="148876"/>
                  <a:pt x="913829" y="155924"/>
                  <a:pt x="922020" y="160020"/>
                </a:cubicBezTo>
                <a:cubicBezTo>
                  <a:pt x="929204" y="163612"/>
                  <a:pt x="937696" y="164048"/>
                  <a:pt x="944880" y="167640"/>
                </a:cubicBezTo>
                <a:cubicBezTo>
                  <a:pt x="967570" y="178985"/>
                  <a:pt x="965063" y="187308"/>
                  <a:pt x="990600" y="190500"/>
                </a:cubicBezTo>
                <a:cubicBezTo>
                  <a:pt x="1003202" y="192075"/>
                  <a:pt x="1016000" y="190500"/>
                  <a:pt x="1028700" y="190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7817862" y="4377093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11777" y="157516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16577" y="157516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3198766" y="1601289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3503566" y="1601289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4606289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911089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5978977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6283777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426777" y="162088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7731577" y="162088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endCxn id="209" idx="0"/>
          </p:cNvCxnSpPr>
          <p:nvPr/>
        </p:nvCxnSpPr>
        <p:spPr>
          <a:xfrm flipH="1">
            <a:off x="1871561" y="1277800"/>
            <a:ext cx="1857" cy="2351658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207" idx="2"/>
          </p:cNvCxnSpPr>
          <p:nvPr/>
        </p:nvCxnSpPr>
        <p:spPr>
          <a:xfrm>
            <a:off x="4757762" y="1291566"/>
            <a:ext cx="6966" cy="4294081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1192" y="933189"/>
            <a:ext cx="49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1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178522" y="933189"/>
            <a:ext cx="49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31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Unexpected Challenges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" y="1044078"/>
            <a:ext cx="85344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Cross-Communication between </a:t>
            </a:r>
            <a:r>
              <a:rPr lang="en-US" sz="28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800" dirty="0" smtClean="0">
              <a:latin typeface="Franklin Gothic Medium Cond" panose="020B0606030402020204" pitchFamily="34" charset="0"/>
            </a:endParaRPr>
          </a:p>
          <a:p>
            <a:endParaRPr lang="en-US" sz="2400" dirty="0" smtClean="0">
              <a:latin typeface="Franklin Gothic Medium Cond" panose="020B0606030402020204" pitchFamily="34" charset="0"/>
            </a:endParaRPr>
          </a:p>
          <a:p>
            <a:r>
              <a:rPr lang="en-US" sz="2400" dirty="0" smtClean="0">
                <a:latin typeface="Franklin Gothic Medium Cond" panose="020B0606030402020204" pitchFamily="34" charset="0"/>
              </a:rPr>
              <a:t>Problem #2:</a:t>
            </a:r>
          </a:p>
          <a:p>
            <a:endParaRPr lang="en-US" sz="24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Center reinforcing bar is placed before loose material has settled and material settles around the bar and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tremie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Does the grout push the loose material up and out of the hole?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Does the grout take a preferential, isolated path up and out of the loose material, leaving a contaminated socket?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If you’re monitoring grout takes you would catch the problem, but at that point is it too late</a:t>
            </a:r>
            <a:r>
              <a:rPr lang="en-US" sz="2400" dirty="0" smtClean="0">
                <a:latin typeface="Franklin Gothic Medium Cond" panose="020B0606030402020204" pitchFamily="34" charset="0"/>
              </a:rPr>
              <a:t>?</a:t>
            </a:r>
            <a:endParaRPr lang="en-US" sz="2400" dirty="0" smtClean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9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Unexpected Challenges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150" name="Rectangle 149"/>
          <p:cNvSpPr/>
          <p:nvPr/>
        </p:nvSpPr>
        <p:spPr>
          <a:xfrm>
            <a:off x="590686" y="1639387"/>
            <a:ext cx="1084132" cy="1970316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7772400" y="3622676"/>
            <a:ext cx="1089113" cy="20161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2064201" y="1643743"/>
            <a:ext cx="1075777" cy="1965961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3556276" y="1643743"/>
            <a:ext cx="1009189" cy="1981200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4972048" y="1643743"/>
            <a:ext cx="948151" cy="1979023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6331675" y="1643743"/>
            <a:ext cx="1053009" cy="1981200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7772400" y="1643744"/>
            <a:ext cx="1089113" cy="1961606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4969868" y="3622766"/>
            <a:ext cx="950331" cy="2002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2075092" y="3624943"/>
            <a:ext cx="1075777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590686" y="3624943"/>
            <a:ext cx="1078998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590686" y="5625737"/>
            <a:ext cx="8270828" cy="5671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3119081" y="3627028"/>
            <a:ext cx="439508" cy="2031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5906183" y="3622764"/>
            <a:ext cx="439508" cy="20356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3122617" y="1643741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6324600" y="3622766"/>
            <a:ext cx="1060084" cy="2002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3551739" y="3624941"/>
            <a:ext cx="1013725" cy="2000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5920199" y="1643741"/>
            <a:ext cx="435972" cy="1961608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1649010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4533567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7358788" y="3624941"/>
            <a:ext cx="439508" cy="2013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1690599" y="1639387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4551883" y="1639387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7391759" y="1646919"/>
            <a:ext cx="435972" cy="1965962"/>
          </a:xfrm>
          <a:prstGeom prst="rect">
            <a:avLst/>
          </a:prstGeom>
          <a:solidFill>
            <a:srgbClr val="AC3900"/>
          </a:solidFill>
          <a:ln>
            <a:solidFill>
              <a:srgbClr val="AC3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7477586" y="1643741"/>
            <a:ext cx="209846" cy="1965961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7414335" y="3622676"/>
            <a:ext cx="346894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4648383" y="1646919"/>
            <a:ext cx="223194" cy="1967413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4579426" y="3622676"/>
            <a:ext cx="360791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1690834" y="3622676"/>
            <a:ext cx="365169" cy="1965962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7413578" y="3627028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4655284" y="1635931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7470912" y="1664886"/>
            <a:ext cx="223194" cy="1946904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4584332" y="3619685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1691165" y="3629458"/>
            <a:ext cx="360791" cy="1965962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1755309" y="1643741"/>
            <a:ext cx="223194" cy="1972153"/>
          </a:xfrm>
          <a:prstGeom prst="rect">
            <a:avLst/>
          </a:prstGeom>
          <a:solidFill>
            <a:srgbClr val="CC9900">
              <a:alpha val="40000"/>
            </a:srgbClr>
          </a:solidFill>
          <a:ln>
            <a:solidFill>
              <a:srgbClr val="CC99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1762859" y="1637549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3162431" y="3623089"/>
            <a:ext cx="378285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6023112" y="1641406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3239977" y="1636062"/>
            <a:ext cx="223194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5949852" y="3620427"/>
            <a:ext cx="378285" cy="1972153"/>
          </a:xfrm>
          <a:prstGeom prst="rect">
            <a:avLst/>
          </a:prstGeom>
          <a:solidFill>
            <a:srgbClr val="2AD0E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594360" y="4015701"/>
            <a:ext cx="1043940" cy="137199"/>
          </a:xfrm>
          <a:custGeom>
            <a:avLst/>
            <a:gdLst>
              <a:gd name="connsiteX0" fmla="*/ 0 w 1043940"/>
              <a:gd name="connsiteY0" fmla="*/ 114339 h 137199"/>
              <a:gd name="connsiteX1" fmla="*/ 45720 w 1043940"/>
              <a:gd name="connsiteY1" fmla="*/ 106719 h 137199"/>
              <a:gd name="connsiteX2" fmla="*/ 106680 w 1043940"/>
              <a:gd name="connsiteY2" fmla="*/ 68619 h 137199"/>
              <a:gd name="connsiteX3" fmla="*/ 129540 w 1043940"/>
              <a:gd name="connsiteY3" fmla="*/ 60999 h 137199"/>
              <a:gd name="connsiteX4" fmla="*/ 175260 w 1043940"/>
              <a:gd name="connsiteY4" fmla="*/ 30519 h 137199"/>
              <a:gd name="connsiteX5" fmla="*/ 220980 w 1043940"/>
              <a:gd name="connsiteY5" fmla="*/ 22899 h 137199"/>
              <a:gd name="connsiteX6" fmla="*/ 243840 w 1043940"/>
              <a:gd name="connsiteY6" fmla="*/ 7659 h 137199"/>
              <a:gd name="connsiteX7" fmla="*/ 434340 w 1043940"/>
              <a:gd name="connsiteY7" fmla="*/ 15279 h 137199"/>
              <a:gd name="connsiteX8" fmla="*/ 472440 w 1043940"/>
              <a:gd name="connsiteY8" fmla="*/ 30519 h 137199"/>
              <a:gd name="connsiteX9" fmla="*/ 502920 w 1043940"/>
              <a:gd name="connsiteY9" fmla="*/ 38139 h 137199"/>
              <a:gd name="connsiteX10" fmla="*/ 579120 w 1043940"/>
              <a:gd name="connsiteY10" fmla="*/ 68619 h 137199"/>
              <a:gd name="connsiteX11" fmla="*/ 617220 w 1043940"/>
              <a:gd name="connsiteY11" fmla="*/ 83859 h 137199"/>
              <a:gd name="connsiteX12" fmla="*/ 716280 w 1043940"/>
              <a:gd name="connsiteY12" fmla="*/ 99099 h 137199"/>
              <a:gd name="connsiteX13" fmla="*/ 838200 w 1043940"/>
              <a:gd name="connsiteY13" fmla="*/ 114339 h 137199"/>
              <a:gd name="connsiteX14" fmla="*/ 876300 w 1043940"/>
              <a:gd name="connsiteY14" fmla="*/ 121959 h 137199"/>
              <a:gd name="connsiteX15" fmla="*/ 899160 w 1043940"/>
              <a:gd name="connsiteY15" fmla="*/ 137199 h 137199"/>
              <a:gd name="connsiteX16" fmla="*/ 1005840 w 1043940"/>
              <a:gd name="connsiteY16" fmla="*/ 114339 h 137199"/>
              <a:gd name="connsiteX17" fmla="*/ 1043940 w 1043940"/>
              <a:gd name="connsiteY17" fmla="*/ 106719 h 13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3940" h="137199">
                <a:moveTo>
                  <a:pt x="0" y="114339"/>
                </a:moveTo>
                <a:cubicBezTo>
                  <a:pt x="15240" y="111799"/>
                  <a:pt x="31200" y="111999"/>
                  <a:pt x="45720" y="106719"/>
                </a:cubicBezTo>
                <a:cubicBezTo>
                  <a:pt x="81564" y="93685"/>
                  <a:pt x="77748" y="83085"/>
                  <a:pt x="106680" y="68619"/>
                </a:cubicBezTo>
                <a:cubicBezTo>
                  <a:pt x="113864" y="65027"/>
                  <a:pt x="122519" y="64900"/>
                  <a:pt x="129540" y="60999"/>
                </a:cubicBezTo>
                <a:cubicBezTo>
                  <a:pt x="145551" y="52104"/>
                  <a:pt x="158353" y="37564"/>
                  <a:pt x="175260" y="30519"/>
                </a:cubicBezTo>
                <a:cubicBezTo>
                  <a:pt x="189522" y="24577"/>
                  <a:pt x="205740" y="25439"/>
                  <a:pt x="220980" y="22899"/>
                </a:cubicBezTo>
                <a:cubicBezTo>
                  <a:pt x="228600" y="17819"/>
                  <a:pt x="235068" y="10291"/>
                  <a:pt x="243840" y="7659"/>
                </a:cubicBezTo>
                <a:cubicBezTo>
                  <a:pt x="304924" y="-10666"/>
                  <a:pt x="376133" y="8812"/>
                  <a:pt x="434340" y="15279"/>
                </a:cubicBezTo>
                <a:cubicBezTo>
                  <a:pt x="447040" y="20359"/>
                  <a:pt x="459464" y="26194"/>
                  <a:pt x="472440" y="30519"/>
                </a:cubicBezTo>
                <a:cubicBezTo>
                  <a:pt x="482375" y="33831"/>
                  <a:pt x="493057" y="34617"/>
                  <a:pt x="502920" y="38139"/>
                </a:cubicBezTo>
                <a:cubicBezTo>
                  <a:pt x="528683" y="47340"/>
                  <a:pt x="553720" y="58459"/>
                  <a:pt x="579120" y="68619"/>
                </a:cubicBezTo>
                <a:cubicBezTo>
                  <a:pt x="591820" y="73699"/>
                  <a:pt x="603728" y="81610"/>
                  <a:pt x="617220" y="83859"/>
                </a:cubicBezTo>
                <a:cubicBezTo>
                  <a:pt x="680656" y="94432"/>
                  <a:pt x="647645" y="89294"/>
                  <a:pt x="716280" y="99099"/>
                </a:cubicBezTo>
                <a:cubicBezTo>
                  <a:pt x="774553" y="118523"/>
                  <a:pt x="714659" y="100612"/>
                  <a:pt x="838200" y="114339"/>
                </a:cubicBezTo>
                <a:cubicBezTo>
                  <a:pt x="851072" y="115769"/>
                  <a:pt x="863600" y="119419"/>
                  <a:pt x="876300" y="121959"/>
                </a:cubicBezTo>
                <a:cubicBezTo>
                  <a:pt x="883920" y="127039"/>
                  <a:pt x="890002" y="137199"/>
                  <a:pt x="899160" y="137199"/>
                </a:cubicBezTo>
                <a:cubicBezTo>
                  <a:pt x="907908" y="137199"/>
                  <a:pt x="981653" y="121249"/>
                  <a:pt x="1005840" y="114339"/>
                </a:cubicBezTo>
                <a:cubicBezTo>
                  <a:pt x="1038133" y="105113"/>
                  <a:pt x="1017750" y="106719"/>
                  <a:pt x="1043940" y="1067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2080260" y="4160520"/>
            <a:ext cx="1036320" cy="457200"/>
          </a:xfrm>
          <a:custGeom>
            <a:avLst/>
            <a:gdLst>
              <a:gd name="connsiteX0" fmla="*/ 0 w 1036320"/>
              <a:gd name="connsiteY0" fmla="*/ 457200 h 457200"/>
              <a:gd name="connsiteX1" fmla="*/ 114300 w 1036320"/>
              <a:gd name="connsiteY1" fmla="*/ 373380 h 457200"/>
              <a:gd name="connsiteX2" fmla="*/ 137160 w 1036320"/>
              <a:gd name="connsiteY2" fmla="*/ 365760 h 457200"/>
              <a:gd name="connsiteX3" fmla="*/ 205740 w 1036320"/>
              <a:gd name="connsiteY3" fmla="*/ 342900 h 457200"/>
              <a:gd name="connsiteX4" fmla="*/ 388620 w 1036320"/>
              <a:gd name="connsiteY4" fmla="*/ 335280 h 457200"/>
              <a:gd name="connsiteX5" fmla="*/ 548640 w 1036320"/>
              <a:gd name="connsiteY5" fmla="*/ 320040 h 457200"/>
              <a:gd name="connsiteX6" fmla="*/ 640080 w 1036320"/>
              <a:gd name="connsiteY6" fmla="*/ 312420 h 457200"/>
              <a:gd name="connsiteX7" fmla="*/ 662940 w 1036320"/>
              <a:gd name="connsiteY7" fmla="*/ 304800 h 457200"/>
              <a:gd name="connsiteX8" fmla="*/ 708660 w 1036320"/>
              <a:gd name="connsiteY8" fmla="*/ 266700 h 457200"/>
              <a:gd name="connsiteX9" fmla="*/ 739140 w 1036320"/>
              <a:gd name="connsiteY9" fmla="*/ 220980 h 457200"/>
              <a:gd name="connsiteX10" fmla="*/ 754380 w 1036320"/>
              <a:gd name="connsiteY10" fmla="*/ 198120 h 457200"/>
              <a:gd name="connsiteX11" fmla="*/ 800100 w 1036320"/>
              <a:gd name="connsiteY11" fmla="*/ 167640 h 457200"/>
              <a:gd name="connsiteX12" fmla="*/ 845820 w 1036320"/>
              <a:gd name="connsiteY12" fmla="*/ 137160 h 457200"/>
              <a:gd name="connsiteX13" fmla="*/ 883920 w 1036320"/>
              <a:gd name="connsiteY13" fmla="*/ 99060 h 457200"/>
              <a:gd name="connsiteX14" fmla="*/ 906780 w 1036320"/>
              <a:gd name="connsiteY14" fmla="*/ 76200 h 457200"/>
              <a:gd name="connsiteX15" fmla="*/ 952500 w 1036320"/>
              <a:gd name="connsiteY15" fmla="*/ 45720 h 457200"/>
              <a:gd name="connsiteX16" fmla="*/ 1013460 w 1036320"/>
              <a:gd name="connsiteY16" fmla="*/ 7620 h 457200"/>
              <a:gd name="connsiteX17" fmla="*/ 1036320 w 1036320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6320" h="457200">
                <a:moveTo>
                  <a:pt x="0" y="457200"/>
                </a:moveTo>
                <a:cubicBezTo>
                  <a:pt x="246" y="457009"/>
                  <a:pt x="96846" y="379198"/>
                  <a:pt x="114300" y="373380"/>
                </a:cubicBezTo>
                <a:cubicBezTo>
                  <a:pt x="121920" y="370840"/>
                  <a:pt x="129777" y="368924"/>
                  <a:pt x="137160" y="365760"/>
                </a:cubicBezTo>
                <a:cubicBezTo>
                  <a:pt x="171843" y="350896"/>
                  <a:pt x="164917" y="345715"/>
                  <a:pt x="205740" y="342900"/>
                </a:cubicBezTo>
                <a:cubicBezTo>
                  <a:pt x="266608" y="338702"/>
                  <a:pt x="327660" y="337820"/>
                  <a:pt x="388620" y="335280"/>
                </a:cubicBezTo>
                <a:cubicBezTo>
                  <a:pt x="476204" y="320683"/>
                  <a:pt x="408547" y="330417"/>
                  <a:pt x="548640" y="320040"/>
                </a:cubicBezTo>
                <a:lnTo>
                  <a:pt x="640080" y="312420"/>
                </a:lnTo>
                <a:cubicBezTo>
                  <a:pt x="647700" y="309880"/>
                  <a:pt x="655756" y="308392"/>
                  <a:pt x="662940" y="304800"/>
                </a:cubicBezTo>
                <a:cubicBezTo>
                  <a:pt x="678950" y="296795"/>
                  <a:pt x="697936" y="280488"/>
                  <a:pt x="708660" y="266700"/>
                </a:cubicBezTo>
                <a:cubicBezTo>
                  <a:pt x="719905" y="252242"/>
                  <a:pt x="728980" y="236220"/>
                  <a:pt x="739140" y="220980"/>
                </a:cubicBezTo>
                <a:cubicBezTo>
                  <a:pt x="744220" y="213360"/>
                  <a:pt x="747904" y="204596"/>
                  <a:pt x="754380" y="198120"/>
                </a:cubicBezTo>
                <a:cubicBezTo>
                  <a:pt x="805113" y="147387"/>
                  <a:pt x="750475" y="195209"/>
                  <a:pt x="800100" y="167640"/>
                </a:cubicBezTo>
                <a:cubicBezTo>
                  <a:pt x="816111" y="158745"/>
                  <a:pt x="845820" y="137160"/>
                  <a:pt x="845820" y="137160"/>
                </a:cubicBezTo>
                <a:cubicBezTo>
                  <a:pt x="873760" y="95250"/>
                  <a:pt x="845820" y="130810"/>
                  <a:pt x="883920" y="99060"/>
                </a:cubicBezTo>
                <a:cubicBezTo>
                  <a:pt x="892199" y="92161"/>
                  <a:pt x="898274" y="82816"/>
                  <a:pt x="906780" y="76200"/>
                </a:cubicBezTo>
                <a:cubicBezTo>
                  <a:pt x="921238" y="64955"/>
                  <a:pt x="952500" y="45720"/>
                  <a:pt x="952500" y="45720"/>
                </a:cubicBezTo>
                <a:cubicBezTo>
                  <a:pt x="976651" y="9494"/>
                  <a:pt x="959052" y="25756"/>
                  <a:pt x="1013460" y="7620"/>
                </a:cubicBezTo>
                <a:lnTo>
                  <a:pt x="10363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573780" y="4617720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4968240" y="4351020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6347460" y="4899660"/>
            <a:ext cx="1028700" cy="191200"/>
          </a:xfrm>
          <a:custGeom>
            <a:avLst/>
            <a:gdLst>
              <a:gd name="connsiteX0" fmla="*/ 0 w 1028700"/>
              <a:gd name="connsiteY0" fmla="*/ 190500 h 191200"/>
              <a:gd name="connsiteX1" fmla="*/ 83820 w 1028700"/>
              <a:gd name="connsiteY1" fmla="*/ 152400 h 191200"/>
              <a:gd name="connsiteX2" fmla="*/ 167640 w 1028700"/>
              <a:gd name="connsiteY2" fmla="*/ 99060 h 191200"/>
              <a:gd name="connsiteX3" fmla="*/ 228600 w 1028700"/>
              <a:gd name="connsiteY3" fmla="*/ 76200 h 191200"/>
              <a:gd name="connsiteX4" fmla="*/ 251460 w 1028700"/>
              <a:gd name="connsiteY4" fmla="*/ 68580 h 191200"/>
              <a:gd name="connsiteX5" fmla="*/ 281940 w 1028700"/>
              <a:gd name="connsiteY5" fmla="*/ 53340 h 191200"/>
              <a:gd name="connsiteX6" fmla="*/ 327660 w 1028700"/>
              <a:gd name="connsiteY6" fmla="*/ 38100 h 191200"/>
              <a:gd name="connsiteX7" fmla="*/ 350520 w 1028700"/>
              <a:gd name="connsiteY7" fmla="*/ 30480 h 191200"/>
              <a:gd name="connsiteX8" fmla="*/ 373380 w 1028700"/>
              <a:gd name="connsiteY8" fmla="*/ 22860 h 191200"/>
              <a:gd name="connsiteX9" fmla="*/ 396240 w 1028700"/>
              <a:gd name="connsiteY9" fmla="*/ 15240 h 191200"/>
              <a:gd name="connsiteX10" fmla="*/ 510540 w 1028700"/>
              <a:gd name="connsiteY10" fmla="*/ 0 h 191200"/>
              <a:gd name="connsiteX11" fmla="*/ 647700 w 1028700"/>
              <a:gd name="connsiteY11" fmla="*/ 7620 h 191200"/>
              <a:gd name="connsiteX12" fmla="*/ 678180 w 1028700"/>
              <a:gd name="connsiteY12" fmla="*/ 15240 h 191200"/>
              <a:gd name="connsiteX13" fmla="*/ 723900 w 1028700"/>
              <a:gd name="connsiteY13" fmla="*/ 38100 h 191200"/>
              <a:gd name="connsiteX14" fmla="*/ 746760 w 1028700"/>
              <a:gd name="connsiteY14" fmla="*/ 60960 h 191200"/>
              <a:gd name="connsiteX15" fmla="*/ 762000 w 1028700"/>
              <a:gd name="connsiteY15" fmla="*/ 83820 h 191200"/>
              <a:gd name="connsiteX16" fmla="*/ 807720 w 1028700"/>
              <a:gd name="connsiteY16" fmla="*/ 99060 h 191200"/>
              <a:gd name="connsiteX17" fmla="*/ 853440 w 1028700"/>
              <a:gd name="connsiteY17" fmla="*/ 121920 h 191200"/>
              <a:gd name="connsiteX18" fmla="*/ 876300 w 1028700"/>
              <a:gd name="connsiteY18" fmla="*/ 137160 h 191200"/>
              <a:gd name="connsiteX19" fmla="*/ 899160 w 1028700"/>
              <a:gd name="connsiteY19" fmla="*/ 144780 h 191200"/>
              <a:gd name="connsiteX20" fmla="*/ 922020 w 1028700"/>
              <a:gd name="connsiteY20" fmla="*/ 160020 h 191200"/>
              <a:gd name="connsiteX21" fmla="*/ 944880 w 1028700"/>
              <a:gd name="connsiteY21" fmla="*/ 167640 h 191200"/>
              <a:gd name="connsiteX22" fmla="*/ 990600 w 1028700"/>
              <a:gd name="connsiteY22" fmla="*/ 190500 h 191200"/>
              <a:gd name="connsiteX23" fmla="*/ 1028700 w 1028700"/>
              <a:gd name="connsiteY23" fmla="*/ 190500 h 1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8700" h="191200">
                <a:moveTo>
                  <a:pt x="0" y="190500"/>
                </a:moveTo>
                <a:cubicBezTo>
                  <a:pt x="27940" y="177800"/>
                  <a:pt x="56696" y="166760"/>
                  <a:pt x="83820" y="152400"/>
                </a:cubicBezTo>
                <a:cubicBezTo>
                  <a:pt x="87024" y="150704"/>
                  <a:pt x="158178" y="101426"/>
                  <a:pt x="167640" y="99060"/>
                </a:cubicBezTo>
                <a:cubicBezTo>
                  <a:pt x="223835" y="85011"/>
                  <a:pt x="172814" y="100108"/>
                  <a:pt x="228600" y="76200"/>
                </a:cubicBezTo>
                <a:cubicBezTo>
                  <a:pt x="235983" y="73036"/>
                  <a:pt x="244077" y="71744"/>
                  <a:pt x="251460" y="68580"/>
                </a:cubicBezTo>
                <a:cubicBezTo>
                  <a:pt x="261901" y="64105"/>
                  <a:pt x="271393" y="57559"/>
                  <a:pt x="281940" y="53340"/>
                </a:cubicBezTo>
                <a:cubicBezTo>
                  <a:pt x="296855" y="47374"/>
                  <a:pt x="312420" y="43180"/>
                  <a:pt x="327660" y="38100"/>
                </a:cubicBezTo>
                <a:lnTo>
                  <a:pt x="350520" y="30480"/>
                </a:lnTo>
                <a:lnTo>
                  <a:pt x="373380" y="22860"/>
                </a:lnTo>
                <a:cubicBezTo>
                  <a:pt x="381000" y="20320"/>
                  <a:pt x="388270" y="16236"/>
                  <a:pt x="396240" y="15240"/>
                </a:cubicBezTo>
                <a:cubicBezTo>
                  <a:pt x="475022" y="5392"/>
                  <a:pt x="436928" y="10516"/>
                  <a:pt x="510540" y="0"/>
                </a:cubicBezTo>
                <a:cubicBezTo>
                  <a:pt x="556260" y="2540"/>
                  <a:pt x="602098" y="3474"/>
                  <a:pt x="647700" y="7620"/>
                </a:cubicBezTo>
                <a:cubicBezTo>
                  <a:pt x="658130" y="8568"/>
                  <a:pt x="668554" y="11115"/>
                  <a:pt x="678180" y="15240"/>
                </a:cubicBezTo>
                <a:cubicBezTo>
                  <a:pt x="781581" y="59555"/>
                  <a:pt x="627574" y="5991"/>
                  <a:pt x="723900" y="38100"/>
                </a:cubicBezTo>
                <a:cubicBezTo>
                  <a:pt x="731520" y="45720"/>
                  <a:pt x="739861" y="52681"/>
                  <a:pt x="746760" y="60960"/>
                </a:cubicBezTo>
                <a:cubicBezTo>
                  <a:pt x="752623" y="67995"/>
                  <a:pt x="754234" y="78966"/>
                  <a:pt x="762000" y="83820"/>
                </a:cubicBezTo>
                <a:cubicBezTo>
                  <a:pt x="775623" y="92334"/>
                  <a:pt x="794354" y="90149"/>
                  <a:pt x="807720" y="99060"/>
                </a:cubicBezTo>
                <a:cubicBezTo>
                  <a:pt x="873234" y="142736"/>
                  <a:pt x="790344" y="90372"/>
                  <a:pt x="853440" y="121920"/>
                </a:cubicBezTo>
                <a:cubicBezTo>
                  <a:pt x="861631" y="126016"/>
                  <a:pt x="868109" y="133064"/>
                  <a:pt x="876300" y="137160"/>
                </a:cubicBezTo>
                <a:cubicBezTo>
                  <a:pt x="883484" y="140752"/>
                  <a:pt x="891976" y="141188"/>
                  <a:pt x="899160" y="144780"/>
                </a:cubicBezTo>
                <a:cubicBezTo>
                  <a:pt x="907351" y="148876"/>
                  <a:pt x="913829" y="155924"/>
                  <a:pt x="922020" y="160020"/>
                </a:cubicBezTo>
                <a:cubicBezTo>
                  <a:pt x="929204" y="163612"/>
                  <a:pt x="937696" y="164048"/>
                  <a:pt x="944880" y="167640"/>
                </a:cubicBezTo>
                <a:cubicBezTo>
                  <a:pt x="967570" y="178985"/>
                  <a:pt x="965063" y="187308"/>
                  <a:pt x="990600" y="190500"/>
                </a:cubicBezTo>
                <a:cubicBezTo>
                  <a:pt x="1003202" y="192075"/>
                  <a:pt x="1016000" y="190500"/>
                  <a:pt x="1028700" y="190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627615" y="4830117"/>
            <a:ext cx="1036320" cy="457200"/>
          </a:xfrm>
          <a:custGeom>
            <a:avLst/>
            <a:gdLst>
              <a:gd name="connsiteX0" fmla="*/ 0 w 1036320"/>
              <a:gd name="connsiteY0" fmla="*/ 457200 h 457200"/>
              <a:gd name="connsiteX1" fmla="*/ 114300 w 1036320"/>
              <a:gd name="connsiteY1" fmla="*/ 373380 h 457200"/>
              <a:gd name="connsiteX2" fmla="*/ 137160 w 1036320"/>
              <a:gd name="connsiteY2" fmla="*/ 365760 h 457200"/>
              <a:gd name="connsiteX3" fmla="*/ 205740 w 1036320"/>
              <a:gd name="connsiteY3" fmla="*/ 342900 h 457200"/>
              <a:gd name="connsiteX4" fmla="*/ 388620 w 1036320"/>
              <a:gd name="connsiteY4" fmla="*/ 335280 h 457200"/>
              <a:gd name="connsiteX5" fmla="*/ 548640 w 1036320"/>
              <a:gd name="connsiteY5" fmla="*/ 320040 h 457200"/>
              <a:gd name="connsiteX6" fmla="*/ 640080 w 1036320"/>
              <a:gd name="connsiteY6" fmla="*/ 312420 h 457200"/>
              <a:gd name="connsiteX7" fmla="*/ 662940 w 1036320"/>
              <a:gd name="connsiteY7" fmla="*/ 304800 h 457200"/>
              <a:gd name="connsiteX8" fmla="*/ 708660 w 1036320"/>
              <a:gd name="connsiteY8" fmla="*/ 266700 h 457200"/>
              <a:gd name="connsiteX9" fmla="*/ 739140 w 1036320"/>
              <a:gd name="connsiteY9" fmla="*/ 220980 h 457200"/>
              <a:gd name="connsiteX10" fmla="*/ 754380 w 1036320"/>
              <a:gd name="connsiteY10" fmla="*/ 198120 h 457200"/>
              <a:gd name="connsiteX11" fmla="*/ 800100 w 1036320"/>
              <a:gd name="connsiteY11" fmla="*/ 167640 h 457200"/>
              <a:gd name="connsiteX12" fmla="*/ 845820 w 1036320"/>
              <a:gd name="connsiteY12" fmla="*/ 137160 h 457200"/>
              <a:gd name="connsiteX13" fmla="*/ 883920 w 1036320"/>
              <a:gd name="connsiteY13" fmla="*/ 99060 h 457200"/>
              <a:gd name="connsiteX14" fmla="*/ 906780 w 1036320"/>
              <a:gd name="connsiteY14" fmla="*/ 76200 h 457200"/>
              <a:gd name="connsiteX15" fmla="*/ 952500 w 1036320"/>
              <a:gd name="connsiteY15" fmla="*/ 45720 h 457200"/>
              <a:gd name="connsiteX16" fmla="*/ 1013460 w 1036320"/>
              <a:gd name="connsiteY16" fmla="*/ 7620 h 457200"/>
              <a:gd name="connsiteX17" fmla="*/ 1036320 w 1036320"/>
              <a:gd name="connsiteY1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6320" h="457200">
                <a:moveTo>
                  <a:pt x="0" y="457200"/>
                </a:moveTo>
                <a:cubicBezTo>
                  <a:pt x="246" y="457009"/>
                  <a:pt x="96846" y="379198"/>
                  <a:pt x="114300" y="373380"/>
                </a:cubicBezTo>
                <a:cubicBezTo>
                  <a:pt x="121920" y="370840"/>
                  <a:pt x="129777" y="368924"/>
                  <a:pt x="137160" y="365760"/>
                </a:cubicBezTo>
                <a:cubicBezTo>
                  <a:pt x="171843" y="350896"/>
                  <a:pt x="164917" y="345715"/>
                  <a:pt x="205740" y="342900"/>
                </a:cubicBezTo>
                <a:cubicBezTo>
                  <a:pt x="266608" y="338702"/>
                  <a:pt x="327660" y="337820"/>
                  <a:pt x="388620" y="335280"/>
                </a:cubicBezTo>
                <a:cubicBezTo>
                  <a:pt x="476204" y="320683"/>
                  <a:pt x="408547" y="330417"/>
                  <a:pt x="548640" y="320040"/>
                </a:cubicBezTo>
                <a:lnTo>
                  <a:pt x="640080" y="312420"/>
                </a:lnTo>
                <a:cubicBezTo>
                  <a:pt x="647700" y="309880"/>
                  <a:pt x="655756" y="308392"/>
                  <a:pt x="662940" y="304800"/>
                </a:cubicBezTo>
                <a:cubicBezTo>
                  <a:pt x="678950" y="296795"/>
                  <a:pt x="697936" y="280488"/>
                  <a:pt x="708660" y="266700"/>
                </a:cubicBezTo>
                <a:cubicBezTo>
                  <a:pt x="719905" y="252242"/>
                  <a:pt x="728980" y="236220"/>
                  <a:pt x="739140" y="220980"/>
                </a:cubicBezTo>
                <a:cubicBezTo>
                  <a:pt x="744220" y="213360"/>
                  <a:pt x="747904" y="204596"/>
                  <a:pt x="754380" y="198120"/>
                </a:cubicBezTo>
                <a:cubicBezTo>
                  <a:pt x="805113" y="147387"/>
                  <a:pt x="750475" y="195209"/>
                  <a:pt x="800100" y="167640"/>
                </a:cubicBezTo>
                <a:cubicBezTo>
                  <a:pt x="816111" y="158745"/>
                  <a:pt x="845820" y="137160"/>
                  <a:pt x="845820" y="137160"/>
                </a:cubicBezTo>
                <a:cubicBezTo>
                  <a:pt x="873760" y="95250"/>
                  <a:pt x="845820" y="130810"/>
                  <a:pt x="883920" y="99060"/>
                </a:cubicBezTo>
                <a:cubicBezTo>
                  <a:pt x="892199" y="92161"/>
                  <a:pt x="898274" y="82816"/>
                  <a:pt x="906780" y="76200"/>
                </a:cubicBezTo>
                <a:cubicBezTo>
                  <a:pt x="921238" y="64955"/>
                  <a:pt x="952500" y="45720"/>
                  <a:pt x="952500" y="45720"/>
                </a:cubicBezTo>
                <a:cubicBezTo>
                  <a:pt x="976651" y="9494"/>
                  <a:pt x="959052" y="25756"/>
                  <a:pt x="1013460" y="7620"/>
                </a:cubicBezTo>
                <a:lnTo>
                  <a:pt x="10363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945123" y="5036599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6352048" y="4397215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3537796" y="3881299"/>
            <a:ext cx="975360" cy="403860"/>
          </a:xfrm>
          <a:custGeom>
            <a:avLst/>
            <a:gdLst>
              <a:gd name="connsiteX0" fmla="*/ 0 w 975360"/>
              <a:gd name="connsiteY0" fmla="*/ 0 h 403860"/>
              <a:gd name="connsiteX1" fmla="*/ 144780 w 975360"/>
              <a:gd name="connsiteY1" fmla="*/ 7620 h 403860"/>
              <a:gd name="connsiteX2" fmla="*/ 175260 w 975360"/>
              <a:gd name="connsiteY2" fmla="*/ 15240 h 403860"/>
              <a:gd name="connsiteX3" fmla="*/ 205740 w 975360"/>
              <a:gd name="connsiteY3" fmla="*/ 38100 h 403860"/>
              <a:gd name="connsiteX4" fmla="*/ 274320 w 975360"/>
              <a:gd name="connsiteY4" fmla="*/ 91440 h 403860"/>
              <a:gd name="connsiteX5" fmla="*/ 297180 w 975360"/>
              <a:gd name="connsiteY5" fmla="*/ 121920 h 403860"/>
              <a:gd name="connsiteX6" fmla="*/ 320040 w 975360"/>
              <a:gd name="connsiteY6" fmla="*/ 137160 h 403860"/>
              <a:gd name="connsiteX7" fmla="*/ 365760 w 975360"/>
              <a:gd name="connsiteY7" fmla="*/ 182880 h 403860"/>
              <a:gd name="connsiteX8" fmla="*/ 388620 w 975360"/>
              <a:gd name="connsiteY8" fmla="*/ 205740 h 403860"/>
              <a:gd name="connsiteX9" fmla="*/ 411480 w 975360"/>
              <a:gd name="connsiteY9" fmla="*/ 220980 h 403860"/>
              <a:gd name="connsiteX10" fmla="*/ 434340 w 975360"/>
              <a:gd name="connsiteY10" fmla="*/ 243840 h 403860"/>
              <a:gd name="connsiteX11" fmla="*/ 480060 w 975360"/>
              <a:gd name="connsiteY11" fmla="*/ 266700 h 403860"/>
              <a:gd name="connsiteX12" fmla="*/ 548640 w 975360"/>
              <a:gd name="connsiteY12" fmla="*/ 320040 h 403860"/>
              <a:gd name="connsiteX13" fmla="*/ 571500 w 975360"/>
              <a:gd name="connsiteY13" fmla="*/ 327660 h 403860"/>
              <a:gd name="connsiteX14" fmla="*/ 624840 w 975360"/>
              <a:gd name="connsiteY14" fmla="*/ 350520 h 403860"/>
              <a:gd name="connsiteX15" fmla="*/ 815340 w 975360"/>
              <a:gd name="connsiteY15" fmla="*/ 365760 h 403860"/>
              <a:gd name="connsiteX16" fmla="*/ 922020 w 975360"/>
              <a:gd name="connsiteY16" fmla="*/ 396240 h 403860"/>
              <a:gd name="connsiteX17" fmla="*/ 975360 w 975360"/>
              <a:gd name="connsiteY17" fmla="*/ 40386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360" h="403860">
                <a:moveTo>
                  <a:pt x="0" y="0"/>
                </a:moveTo>
                <a:cubicBezTo>
                  <a:pt x="48260" y="2540"/>
                  <a:pt x="96635" y="3433"/>
                  <a:pt x="144780" y="7620"/>
                </a:cubicBezTo>
                <a:cubicBezTo>
                  <a:pt x="155213" y="8527"/>
                  <a:pt x="165893" y="10556"/>
                  <a:pt x="175260" y="15240"/>
                </a:cubicBezTo>
                <a:cubicBezTo>
                  <a:pt x="186619" y="20920"/>
                  <a:pt x="195336" y="30817"/>
                  <a:pt x="205740" y="38100"/>
                </a:cubicBezTo>
                <a:cubicBezTo>
                  <a:pt x="242594" y="63898"/>
                  <a:pt x="249000" y="61900"/>
                  <a:pt x="274320" y="91440"/>
                </a:cubicBezTo>
                <a:cubicBezTo>
                  <a:pt x="282585" y="101083"/>
                  <a:pt x="288200" y="112940"/>
                  <a:pt x="297180" y="121920"/>
                </a:cubicBezTo>
                <a:cubicBezTo>
                  <a:pt x="303656" y="128396"/>
                  <a:pt x="313195" y="131076"/>
                  <a:pt x="320040" y="137160"/>
                </a:cubicBezTo>
                <a:cubicBezTo>
                  <a:pt x="336149" y="151479"/>
                  <a:pt x="350520" y="167640"/>
                  <a:pt x="365760" y="182880"/>
                </a:cubicBezTo>
                <a:cubicBezTo>
                  <a:pt x="373380" y="190500"/>
                  <a:pt x="379654" y="199762"/>
                  <a:pt x="388620" y="205740"/>
                </a:cubicBezTo>
                <a:cubicBezTo>
                  <a:pt x="396240" y="210820"/>
                  <a:pt x="404445" y="215117"/>
                  <a:pt x="411480" y="220980"/>
                </a:cubicBezTo>
                <a:cubicBezTo>
                  <a:pt x="419759" y="227879"/>
                  <a:pt x="426061" y="236941"/>
                  <a:pt x="434340" y="243840"/>
                </a:cubicBezTo>
                <a:cubicBezTo>
                  <a:pt x="454035" y="260253"/>
                  <a:pt x="457149" y="259063"/>
                  <a:pt x="480060" y="266700"/>
                </a:cubicBezTo>
                <a:cubicBezTo>
                  <a:pt x="499784" y="286424"/>
                  <a:pt x="521297" y="310926"/>
                  <a:pt x="548640" y="320040"/>
                </a:cubicBezTo>
                <a:cubicBezTo>
                  <a:pt x="556260" y="322580"/>
                  <a:pt x="564117" y="324496"/>
                  <a:pt x="571500" y="327660"/>
                </a:cubicBezTo>
                <a:cubicBezTo>
                  <a:pt x="593186" y="336954"/>
                  <a:pt x="602502" y="346052"/>
                  <a:pt x="624840" y="350520"/>
                </a:cubicBezTo>
                <a:cubicBezTo>
                  <a:pt x="684476" y="362447"/>
                  <a:pt x="759766" y="362673"/>
                  <a:pt x="815340" y="365760"/>
                </a:cubicBezTo>
                <a:cubicBezTo>
                  <a:pt x="847908" y="376616"/>
                  <a:pt x="888532" y="391456"/>
                  <a:pt x="922020" y="396240"/>
                </a:cubicBezTo>
                <a:lnTo>
                  <a:pt x="975360" y="403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2083296" y="3875169"/>
            <a:ext cx="1043940" cy="137199"/>
          </a:xfrm>
          <a:custGeom>
            <a:avLst/>
            <a:gdLst>
              <a:gd name="connsiteX0" fmla="*/ 0 w 1043940"/>
              <a:gd name="connsiteY0" fmla="*/ 114339 h 137199"/>
              <a:gd name="connsiteX1" fmla="*/ 45720 w 1043940"/>
              <a:gd name="connsiteY1" fmla="*/ 106719 h 137199"/>
              <a:gd name="connsiteX2" fmla="*/ 106680 w 1043940"/>
              <a:gd name="connsiteY2" fmla="*/ 68619 h 137199"/>
              <a:gd name="connsiteX3" fmla="*/ 129540 w 1043940"/>
              <a:gd name="connsiteY3" fmla="*/ 60999 h 137199"/>
              <a:gd name="connsiteX4" fmla="*/ 175260 w 1043940"/>
              <a:gd name="connsiteY4" fmla="*/ 30519 h 137199"/>
              <a:gd name="connsiteX5" fmla="*/ 220980 w 1043940"/>
              <a:gd name="connsiteY5" fmla="*/ 22899 h 137199"/>
              <a:gd name="connsiteX6" fmla="*/ 243840 w 1043940"/>
              <a:gd name="connsiteY6" fmla="*/ 7659 h 137199"/>
              <a:gd name="connsiteX7" fmla="*/ 434340 w 1043940"/>
              <a:gd name="connsiteY7" fmla="*/ 15279 h 137199"/>
              <a:gd name="connsiteX8" fmla="*/ 472440 w 1043940"/>
              <a:gd name="connsiteY8" fmla="*/ 30519 h 137199"/>
              <a:gd name="connsiteX9" fmla="*/ 502920 w 1043940"/>
              <a:gd name="connsiteY9" fmla="*/ 38139 h 137199"/>
              <a:gd name="connsiteX10" fmla="*/ 579120 w 1043940"/>
              <a:gd name="connsiteY10" fmla="*/ 68619 h 137199"/>
              <a:gd name="connsiteX11" fmla="*/ 617220 w 1043940"/>
              <a:gd name="connsiteY11" fmla="*/ 83859 h 137199"/>
              <a:gd name="connsiteX12" fmla="*/ 716280 w 1043940"/>
              <a:gd name="connsiteY12" fmla="*/ 99099 h 137199"/>
              <a:gd name="connsiteX13" fmla="*/ 838200 w 1043940"/>
              <a:gd name="connsiteY13" fmla="*/ 114339 h 137199"/>
              <a:gd name="connsiteX14" fmla="*/ 876300 w 1043940"/>
              <a:gd name="connsiteY14" fmla="*/ 121959 h 137199"/>
              <a:gd name="connsiteX15" fmla="*/ 899160 w 1043940"/>
              <a:gd name="connsiteY15" fmla="*/ 137199 h 137199"/>
              <a:gd name="connsiteX16" fmla="*/ 1005840 w 1043940"/>
              <a:gd name="connsiteY16" fmla="*/ 114339 h 137199"/>
              <a:gd name="connsiteX17" fmla="*/ 1043940 w 1043940"/>
              <a:gd name="connsiteY17" fmla="*/ 106719 h 137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3940" h="137199">
                <a:moveTo>
                  <a:pt x="0" y="114339"/>
                </a:moveTo>
                <a:cubicBezTo>
                  <a:pt x="15240" y="111799"/>
                  <a:pt x="31200" y="111999"/>
                  <a:pt x="45720" y="106719"/>
                </a:cubicBezTo>
                <a:cubicBezTo>
                  <a:pt x="81564" y="93685"/>
                  <a:pt x="77748" y="83085"/>
                  <a:pt x="106680" y="68619"/>
                </a:cubicBezTo>
                <a:cubicBezTo>
                  <a:pt x="113864" y="65027"/>
                  <a:pt x="122519" y="64900"/>
                  <a:pt x="129540" y="60999"/>
                </a:cubicBezTo>
                <a:cubicBezTo>
                  <a:pt x="145551" y="52104"/>
                  <a:pt x="158353" y="37564"/>
                  <a:pt x="175260" y="30519"/>
                </a:cubicBezTo>
                <a:cubicBezTo>
                  <a:pt x="189522" y="24577"/>
                  <a:pt x="205740" y="25439"/>
                  <a:pt x="220980" y="22899"/>
                </a:cubicBezTo>
                <a:cubicBezTo>
                  <a:pt x="228600" y="17819"/>
                  <a:pt x="235068" y="10291"/>
                  <a:pt x="243840" y="7659"/>
                </a:cubicBezTo>
                <a:cubicBezTo>
                  <a:pt x="304924" y="-10666"/>
                  <a:pt x="376133" y="8812"/>
                  <a:pt x="434340" y="15279"/>
                </a:cubicBezTo>
                <a:cubicBezTo>
                  <a:pt x="447040" y="20359"/>
                  <a:pt x="459464" y="26194"/>
                  <a:pt x="472440" y="30519"/>
                </a:cubicBezTo>
                <a:cubicBezTo>
                  <a:pt x="482375" y="33831"/>
                  <a:pt x="493057" y="34617"/>
                  <a:pt x="502920" y="38139"/>
                </a:cubicBezTo>
                <a:cubicBezTo>
                  <a:pt x="528683" y="47340"/>
                  <a:pt x="553720" y="58459"/>
                  <a:pt x="579120" y="68619"/>
                </a:cubicBezTo>
                <a:cubicBezTo>
                  <a:pt x="591820" y="73699"/>
                  <a:pt x="603728" y="81610"/>
                  <a:pt x="617220" y="83859"/>
                </a:cubicBezTo>
                <a:cubicBezTo>
                  <a:pt x="680656" y="94432"/>
                  <a:pt x="647645" y="89294"/>
                  <a:pt x="716280" y="99099"/>
                </a:cubicBezTo>
                <a:cubicBezTo>
                  <a:pt x="774553" y="118523"/>
                  <a:pt x="714659" y="100612"/>
                  <a:pt x="838200" y="114339"/>
                </a:cubicBezTo>
                <a:cubicBezTo>
                  <a:pt x="851072" y="115769"/>
                  <a:pt x="863600" y="119419"/>
                  <a:pt x="876300" y="121959"/>
                </a:cubicBezTo>
                <a:cubicBezTo>
                  <a:pt x="883920" y="127039"/>
                  <a:pt x="890002" y="137199"/>
                  <a:pt x="899160" y="137199"/>
                </a:cubicBezTo>
                <a:cubicBezTo>
                  <a:pt x="907908" y="137199"/>
                  <a:pt x="981653" y="121249"/>
                  <a:pt x="1005840" y="114339"/>
                </a:cubicBezTo>
                <a:cubicBezTo>
                  <a:pt x="1038133" y="105113"/>
                  <a:pt x="1017750" y="106719"/>
                  <a:pt x="1043940" y="10671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7761229" y="4953459"/>
            <a:ext cx="1028700" cy="191200"/>
          </a:xfrm>
          <a:custGeom>
            <a:avLst/>
            <a:gdLst>
              <a:gd name="connsiteX0" fmla="*/ 0 w 1028700"/>
              <a:gd name="connsiteY0" fmla="*/ 190500 h 191200"/>
              <a:gd name="connsiteX1" fmla="*/ 83820 w 1028700"/>
              <a:gd name="connsiteY1" fmla="*/ 152400 h 191200"/>
              <a:gd name="connsiteX2" fmla="*/ 167640 w 1028700"/>
              <a:gd name="connsiteY2" fmla="*/ 99060 h 191200"/>
              <a:gd name="connsiteX3" fmla="*/ 228600 w 1028700"/>
              <a:gd name="connsiteY3" fmla="*/ 76200 h 191200"/>
              <a:gd name="connsiteX4" fmla="*/ 251460 w 1028700"/>
              <a:gd name="connsiteY4" fmla="*/ 68580 h 191200"/>
              <a:gd name="connsiteX5" fmla="*/ 281940 w 1028700"/>
              <a:gd name="connsiteY5" fmla="*/ 53340 h 191200"/>
              <a:gd name="connsiteX6" fmla="*/ 327660 w 1028700"/>
              <a:gd name="connsiteY6" fmla="*/ 38100 h 191200"/>
              <a:gd name="connsiteX7" fmla="*/ 350520 w 1028700"/>
              <a:gd name="connsiteY7" fmla="*/ 30480 h 191200"/>
              <a:gd name="connsiteX8" fmla="*/ 373380 w 1028700"/>
              <a:gd name="connsiteY8" fmla="*/ 22860 h 191200"/>
              <a:gd name="connsiteX9" fmla="*/ 396240 w 1028700"/>
              <a:gd name="connsiteY9" fmla="*/ 15240 h 191200"/>
              <a:gd name="connsiteX10" fmla="*/ 510540 w 1028700"/>
              <a:gd name="connsiteY10" fmla="*/ 0 h 191200"/>
              <a:gd name="connsiteX11" fmla="*/ 647700 w 1028700"/>
              <a:gd name="connsiteY11" fmla="*/ 7620 h 191200"/>
              <a:gd name="connsiteX12" fmla="*/ 678180 w 1028700"/>
              <a:gd name="connsiteY12" fmla="*/ 15240 h 191200"/>
              <a:gd name="connsiteX13" fmla="*/ 723900 w 1028700"/>
              <a:gd name="connsiteY13" fmla="*/ 38100 h 191200"/>
              <a:gd name="connsiteX14" fmla="*/ 746760 w 1028700"/>
              <a:gd name="connsiteY14" fmla="*/ 60960 h 191200"/>
              <a:gd name="connsiteX15" fmla="*/ 762000 w 1028700"/>
              <a:gd name="connsiteY15" fmla="*/ 83820 h 191200"/>
              <a:gd name="connsiteX16" fmla="*/ 807720 w 1028700"/>
              <a:gd name="connsiteY16" fmla="*/ 99060 h 191200"/>
              <a:gd name="connsiteX17" fmla="*/ 853440 w 1028700"/>
              <a:gd name="connsiteY17" fmla="*/ 121920 h 191200"/>
              <a:gd name="connsiteX18" fmla="*/ 876300 w 1028700"/>
              <a:gd name="connsiteY18" fmla="*/ 137160 h 191200"/>
              <a:gd name="connsiteX19" fmla="*/ 899160 w 1028700"/>
              <a:gd name="connsiteY19" fmla="*/ 144780 h 191200"/>
              <a:gd name="connsiteX20" fmla="*/ 922020 w 1028700"/>
              <a:gd name="connsiteY20" fmla="*/ 160020 h 191200"/>
              <a:gd name="connsiteX21" fmla="*/ 944880 w 1028700"/>
              <a:gd name="connsiteY21" fmla="*/ 167640 h 191200"/>
              <a:gd name="connsiteX22" fmla="*/ 990600 w 1028700"/>
              <a:gd name="connsiteY22" fmla="*/ 190500 h 191200"/>
              <a:gd name="connsiteX23" fmla="*/ 1028700 w 1028700"/>
              <a:gd name="connsiteY23" fmla="*/ 190500 h 1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8700" h="191200">
                <a:moveTo>
                  <a:pt x="0" y="190500"/>
                </a:moveTo>
                <a:cubicBezTo>
                  <a:pt x="27940" y="177800"/>
                  <a:pt x="56696" y="166760"/>
                  <a:pt x="83820" y="152400"/>
                </a:cubicBezTo>
                <a:cubicBezTo>
                  <a:pt x="87024" y="150704"/>
                  <a:pt x="158178" y="101426"/>
                  <a:pt x="167640" y="99060"/>
                </a:cubicBezTo>
                <a:cubicBezTo>
                  <a:pt x="223835" y="85011"/>
                  <a:pt x="172814" y="100108"/>
                  <a:pt x="228600" y="76200"/>
                </a:cubicBezTo>
                <a:cubicBezTo>
                  <a:pt x="235983" y="73036"/>
                  <a:pt x="244077" y="71744"/>
                  <a:pt x="251460" y="68580"/>
                </a:cubicBezTo>
                <a:cubicBezTo>
                  <a:pt x="261901" y="64105"/>
                  <a:pt x="271393" y="57559"/>
                  <a:pt x="281940" y="53340"/>
                </a:cubicBezTo>
                <a:cubicBezTo>
                  <a:pt x="296855" y="47374"/>
                  <a:pt x="312420" y="43180"/>
                  <a:pt x="327660" y="38100"/>
                </a:cubicBezTo>
                <a:lnTo>
                  <a:pt x="350520" y="30480"/>
                </a:lnTo>
                <a:lnTo>
                  <a:pt x="373380" y="22860"/>
                </a:lnTo>
                <a:cubicBezTo>
                  <a:pt x="381000" y="20320"/>
                  <a:pt x="388270" y="16236"/>
                  <a:pt x="396240" y="15240"/>
                </a:cubicBezTo>
                <a:cubicBezTo>
                  <a:pt x="475022" y="5392"/>
                  <a:pt x="436928" y="10516"/>
                  <a:pt x="510540" y="0"/>
                </a:cubicBezTo>
                <a:cubicBezTo>
                  <a:pt x="556260" y="2540"/>
                  <a:pt x="602098" y="3474"/>
                  <a:pt x="647700" y="7620"/>
                </a:cubicBezTo>
                <a:cubicBezTo>
                  <a:pt x="658130" y="8568"/>
                  <a:pt x="668554" y="11115"/>
                  <a:pt x="678180" y="15240"/>
                </a:cubicBezTo>
                <a:cubicBezTo>
                  <a:pt x="781581" y="59555"/>
                  <a:pt x="627574" y="5991"/>
                  <a:pt x="723900" y="38100"/>
                </a:cubicBezTo>
                <a:cubicBezTo>
                  <a:pt x="731520" y="45720"/>
                  <a:pt x="739861" y="52681"/>
                  <a:pt x="746760" y="60960"/>
                </a:cubicBezTo>
                <a:cubicBezTo>
                  <a:pt x="752623" y="67995"/>
                  <a:pt x="754234" y="78966"/>
                  <a:pt x="762000" y="83820"/>
                </a:cubicBezTo>
                <a:cubicBezTo>
                  <a:pt x="775623" y="92334"/>
                  <a:pt x="794354" y="90149"/>
                  <a:pt x="807720" y="99060"/>
                </a:cubicBezTo>
                <a:cubicBezTo>
                  <a:pt x="873234" y="142736"/>
                  <a:pt x="790344" y="90372"/>
                  <a:pt x="853440" y="121920"/>
                </a:cubicBezTo>
                <a:cubicBezTo>
                  <a:pt x="861631" y="126016"/>
                  <a:pt x="868109" y="133064"/>
                  <a:pt x="876300" y="137160"/>
                </a:cubicBezTo>
                <a:cubicBezTo>
                  <a:pt x="883484" y="140752"/>
                  <a:pt x="891976" y="141188"/>
                  <a:pt x="899160" y="144780"/>
                </a:cubicBezTo>
                <a:cubicBezTo>
                  <a:pt x="907351" y="148876"/>
                  <a:pt x="913829" y="155924"/>
                  <a:pt x="922020" y="160020"/>
                </a:cubicBezTo>
                <a:cubicBezTo>
                  <a:pt x="929204" y="163612"/>
                  <a:pt x="937696" y="164048"/>
                  <a:pt x="944880" y="167640"/>
                </a:cubicBezTo>
                <a:cubicBezTo>
                  <a:pt x="967570" y="178985"/>
                  <a:pt x="965063" y="187308"/>
                  <a:pt x="990600" y="190500"/>
                </a:cubicBezTo>
                <a:cubicBezTo>
                  <a:pt x="1003202" y="192075"/>
                  <a:pt x="1016000" y="190500"/>
                  <a:pt x="1028700" y="1905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7817862" y="4377093"/>
            <a:ext cx="952500" cy="213360"/>
          </a:xfrm>
          <a:custGeom>
            <a:avLst/>
            <a:gdLst>
              <a:gd name="connsiteX0" fmla="*/ 0 w 952500"/>
              <a:gd name="connsiteY0" fmla="*/ 0 h 213360"/>
              <a:gd name="connsiteX1" fmla="*/ 45720 w 952500"/>
              <a:gd name="connsiteY1" fmla="*/ 7620 h 213360"/>
              <a:gd name="connsiteX2" fmla="*/ 68580 w 952500"/>
              <a:gd name="connsiteY2" fmla="*/ 15240 h 213360"/>
              <a:gd name="connsiteX3" fmla="*/ 160020 w 952500"/>
              <a:gd name="connsiteY3" fmla="*/ 22860 h 213360"/>
              <a:gd name="connsiteX4" fmla="*/ 205740 w 952500"/>
              <a:gd name="connsiteY4" fmla="*/ 45720 h 213360"/>
              <a:gd name="connsiteX5" fmla="*/ 274320 w 952500"/>
              <a:gd name="connsiteY5" fmla="*/ 83820 h 213360"/>
              <a:gd name="connsiteX6" fmla="*/ 350520 w 952500"/>
              <a:gd name="connsiteY6" fmla="*/ 144780 h 213360"/>
              <a:gd name="connsiteX7" fmla="*/ 373380 w 952500"/>
              <a:gd name="connsiteY7" fmla="*/ 152400 h 213360"/>
              <a:gd name="connsiteX8" fmla="*/ 388620 w 952500"/>
              <a:gd name="connsiteY8" fmla="*/ 175260 h 213360"/>
              <a:gd name="connsiteX9" fmla="*/ 472440 w 952500"/>
              <a:gd name="connsiteY9" fmla="*/ 205740 h 213360"/>
              <a:gd name="connsiteX10" fmla="*/ 495300 w 952500"/>
              <a:gd name="connsiteY10" fmla="*/ 213360 h 213360"/>
              <a:gd name="connsiteX11" fmla="*/ 609600 w 952500"/>
              <a:gd name="connsiteY11" fmla="*/ 198120 h 213360"/>
              <a:gd name="connsiteX12" fmla="*/ 685800 w 952500"/>
              <a:gd name="connsiteY12" fmla="*/ 182880 h 213360"/>
              <a:gd name="connsiteX13" fmla="*/ 708660 w 952500"/>
              <a:gd name="connsiteY13" fmla="*/ 175260 h 213360"/>
              <a:gd name="connsiteX14" fmla="*/ 731520 w 952500"/>
              <a:gd name="connsiteY14" fmla="*/ 160020 h 213360"/>
              <a:gd name="connsiteX15" fmla="*/ 754380 w 952500"/>
              <a:gd name="connsiteY15" fmla="*/ 152400 h 213360"/>
              <a:gd name="connsiteX16" fmla="*/ 777240 w 952500"/>
              <a:gd name="connsiteY16" fmla="*/ 137160 h 213360"/>
              <a:gd name="connsiteX17" fmla="*/ 822960 w 952500"/>
              <a:gd name="connsiteY17" fmla="*/ 121920 h 213360"/>
              <a:gd name="connsiteX18" fmla="*/ 891540 w 952500"/>
              <a:gd name="connsiteY18" fmla="*/ 91440 h 213360"/>
              <a:gd name="connsiteX19" fmla="*/ 914400 w 952500"/>
              <a:gd name="connsiteY19" fmla="*/ 83820 h 213360"/>
              <a:gd name="connsiteX20" fmla="*/ 937260 w 952500"/>
              <a:gd name="connsiteY20" fmla="*/ 76200 h 213360"/>
              <a:gd name="connsiteX21" fmla="*/ 952500 w 952500"/>
              <a:gd name="connsiteY21" fmla="*/ 7620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500" h="213360">
                <a:moveTo>
                  <a:pt x="0" y="0"/>
                </a:moveTo>
                <a:cubicBezTo>
                  <a:pt x="15240" y="2540"/>
                  <a:pt x="30638" y="4268"/>
                  <a:pt x="45720" y="7620"/>
                </a:cubicBezTo>
                <a:cubicBezTo>
                  <a:pt x="53561" y="9362"/>
                  <a:pt x="60618" y="14178"/>
                  <a:pt x="68580" y="15240"/>
                </a:cubicBezTo>
                <a:cubicBezTo>
                  <a:pt x="98897" y="19282"/>
                  <a:pt x="129540" y="20320"/>
                  <a:pt x="160020" y="22860"/>
                </a:cubicBezTo>
                <a:cubicBezTo>
                  <a:pt x="217479" y="42013"/>
                  <a:pt x="146654" y="16177"/>
                  <a:pt x="205740" y="45720"/>
                </a:cubicBezTo>
                <a:cubicBezTo>
                  <a:pt x="244068" y="64884"/>
                  <a:pt x="226268" y="35768"/>
                  <a:pt x="274320" y="83820"/>
                </a:cubicBezTo>
                <a:cubicBezTo>
                  <a:pt x="295129" y="104629"/>
                  <a:pt x="321682" y="135167"/>
                  <a:pt x="350520" y="144780"/>
                </a:cubicBezTo>
                <a:lnTo>
                  <a:pt x="373380" y="152400"/>
                </a:lnTo>
                <a:cubicBezTo>
                  <a:pt x="378460" y="160020"/>
                  <a:pt x="382144" y="168784"/>
                  <a:pt x="388620" y="175260"/>
                </a:cubicBezTo>
                <a:cubicBezTo>
                  <a:pt x="412581" y="199221"/>
                  <a:pt x="439935" y="194905"/>
                  <a:pt x="472440" y="205740"/>
                </a:cubicBezTo>
                <a:lnTo>
                  <a:pt x="495300" y="213360"/>
                </a:lnTo>
                <a:cubicBezTo>
                  <a:pt x="660392" y="198352"/>
                  <a:pt x="525458" y="214948"/>
                  <a:pt x="609600" y="198120"/>
                </a:cubicBezTo>
                <a:cubicBezTo>
                  <a:pt x="659498" y="188140"/>
                  <a:pt x="644502" y="194680"/>
                  <a:pt x="685800" y="182880"/>
                </a:cubicBezTo>
                <a:cubicBezTo>
                  <a:pt x="693523" y="180673"/>
                  <a:pt x="701476" y="178852"/>
                  <a:pt x="708660" y="175260"/>
                </a:cubicBezTo>
                <a:cubicBezTo>
                  <a:pt x="716851" y="171164"/>
                  <a:pt x="723329" y="164116"/>
                  <a:pt x="731520" y="160020"/>
                </a:cubicBezTo>
                <a:cubicBezTo>
                  <a:pt x="738704" y="156428"/>
                  <a:pt x="747196" y="155992"/>
                  <a:pt x="754380" y="152400"/>
                </a:cubicBezTo>
                <a:cubicBezTo>
                  <a:pt x="762571" y="148304"/>
                  <a:pt x="768871" y="140879"/>
                  <a:pt x="777240" y="137160"/>
                </a:cubicBezTo>
                <a:cubicBezTo>
                  <a:pt x="791920" y="130636"/>
                  <a:pt x="809594" y="130831"/>
                  <a:pt x="822960" y="121920"/>
                </a:cubicBezTo>
                <a:cubicBezTo>
                  <a:pt x="859186" y="97769"/>
                  <a:pt x="837132" y="109576"/>
                  <a:pt x="891540" y="91440"/>
                </a:cubicBezTo>
                <a:lnTo>
                  <a:pt x="914400" y="83820"/>
                </a:lnTo>
                <a:cubicBezTo>
                  <a:pt x="922020" y="81280"/>
                  <a:pt x="929228" y="76200"/>
                  <a:pt x="937260" y="76200"/>
                </a:cubicBezTo>
                <a:lnTo>
                  <a:pt x="952500" y="76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11777" y="157516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16577" y="157516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3198766" y="1601289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3503566" y="1601289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4606289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911089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5978977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6283777" y="1594757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426777" y="162088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7731577" y="1620883"/>
            <a:ext cx="0" cy="211836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endCxn id="209" idx="0"/>
          </p:cNvCxnSpPr>
          <p:nvPr/>
        </p:nvCxnSpPr>
        <p:spPr>
          <a:xfrm flipH="1">
            <a:off x="1871561" y="1277800"/>
            <a:ext cx="1857" cy="2351658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207" idx="2"/>
          </p:cNvCxnSpPr>
          <p:nvPr/>
        </p:nvCxnSpPr>
        <p:spPr>
          <a:xfrm>
            <a:off x="4757762" y="1291566"/>
            <a:ext cx="6966" cy="4294081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470912" y="1664885"/>
            <a:ext cx="223194" cy="194690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61192" y="933189"/>
            <a:ext cx="49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1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178522" y="933189"/>
            <a:ext cx="49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2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013387" y="943862"/>
            <a:ext cx="49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3</a:t>
            </a:r>
            <a:endParaRPr lang="en-US" sz="28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8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Unexpected Challenges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" y="1044078"/>
            <a:ext cx="8534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Cross-Communication between </a:t>
            </a:r>
            <a:r>
              <a:rPr lang="en-US" sz="28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800" dirty="0" smtClean="0">
              <a:latin typeface="Franklin Gothic Medium Cond" panose="020B0606030402020204" pitchFamily="34" charset="0"/>
            </a:endParaRPr>
          </a:p>
          <a:p>
            <a:endParaRPr lang="en-US" sz="2400" dirty="0" smtClean="0">
              <a:latin typeface="Franklin Gothic Medium Cond" panose="020B0606030402020204" pitchFamily="34" charset="0"/>
            </a:endParaRPr>
          </a:p>
          <a:p>
            <a:r>
              <a:rPr lang="en-US" sz="2400" dirty="0" smtClean="0">
                <a:latin typeface="Franklin Gothic Medium Cond" panose="020B0606030402020204" pitchFamily="34" charset="0"/>
              </a:rPr>
              <a:t>Problem #3:</a:t>
            </a:r>
          </a:p>
          <a:p>
            <a:endParaRPr lang="en-US" sz="24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Center reinforcing bar is not required for structural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Significant mixing of grout and loose material, resulting in a contaminated socket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No grout enters the bond zone at 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Again, would likely be caught before grouting, but still causes headaches</a:t>
            </a:r>
            <a:endParaRPr lang="en-US" sz="24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Unexpected Challenges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" y="1044078"/>
            <a:ext cx="8534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Cross-Communication between </a:t>
            </a:r>
            <a:r>
              <a:rPr lang="en-US" sz="28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800" dirty="0" smtClean="0">
              <a:latin typeface="Franklin Gothic Medium Cond" panose="020B0606030402020204" pitchFamily="34" charset="0"/>
            </a:endParaRPr>
          </a:p>
          <a:p>
            <a:endParaRPr lang="en-US" sz="2400" dirty="0" smtClean="0">
              <a:latin typeface="Franklin Gothic Medium Cond" panose="020B0606030402020204" pitchFamily="34" charset="0"/>
            </a:endParaRPr>
          </a:p>
          <a:p>
            <a:r>
              <a:rPr lang="en-US" sz="2400" dirty="0" smtClean="0">
                <a:latin typeface="Franklin Gothic Medium Cond" panose="020B0606030402020204" pitchFamily="34" charset="0"/>
              </a:rPr>
              <a:t>Solution:</a:t>
            </a:r>
            <a:endParaRPr lang="en-US" sz="24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Determined that holes would have to be </a:t>
            </a:r>
            <a:r>
              <a:rPr lang="en-US" sz="2400" u="sng" dirty="0" smtClean="0">
                <a:latin typeface="Franklin Gothic Medium Cond" panose="020B0606030402020204" pitchFamily="34" charset="0"/>
              </a:rPr>
              <a:t>all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cleaned and then </a:t>
            </a:r>
            <a:r>
              <a:rPr lang="en-US" sz="2400" u="sng" dirty="0" smtClean="0">
                <a:latin typeface="Franklin Gothic Medium Cond" panose="020B0606030402020204" pitchFamily="34" charset="0"/>
              </a:rPr>
              <a:t>all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grouted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Could not grout a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then move over and clean out an adjacent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</a:t>
            </a: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Contractor was required to perform a weighted tape measurement on two different occasions for each hole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latin typeface="Franklin Gothic Medium Cond" panose="020B0606030402020204" pitchFamily="34" charset="0"/>
              </a:rPr>
              <a:t>Immediately after drilling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u="sng" dirty="0" smtClean="0">
                <a:latin typeface="Franklin Gothic Medium Cond" panose="020B0606030402020204" pitchFamily="34" charset="0"/>
              </a:rPr>
              <a:t>Immediately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prior to grouting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As long as the two measurements match, the contractor was cleared to grout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If the </a:t>
            </a:r>
            <a:r>
              <a:rPr lang="en-US" sz="2400" dirty="0" smtClean="0">
                <a:latin typeface="Franklin Gothic Medium Cond" panose="020B0606030402020204" pitchFamily="34" charset="0"/>
              </a:rPr>
              <a:t>material is </a:t>
            </a:r>
            <a:r>
              <a:rPr lang="en-US" sz="2400" dirty="0" smtClean="0">
                <a:latin typeface="Franklin Gothic Medium Cond" panose="020B0606030402020204" pitchFamily="34" charset="0"/>
              </a:rPr>
              <a:t>significantly fluid such that the weighted tape could reach the bottom of the hole, then the grout could push it up and out</a:t>
            </a:r>
          </a:p>
        </p:txBody>
      </p:sp>
    </p:spTree>
    <p:extLst>
      <p:ext uri="{BB962C8B-B14F-4D97-AF65-F5344CB8AC3E}">
        <p14:creationId xmlns:p14="http://schemas.microsoft.com/office/powerpoint/2010/main" val="374132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Construction Q/A, Q/C</a:t>
            </a:r>
            <a:b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</a:b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Specifications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" y="1044078"/>
            <a:ext cx="87782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Important things to remember:</a:t>
            </a:r>
          </a:p>
          <a:p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Things can change rapidly in Karst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Assumptions will come back to bite you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Everything must be verified and re-verified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95% of all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never get tested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5" b="25983"/>
          <a:stretch/>
        </p:blipFill>
        <p:spPr>
          <a:xfrm>
            <a:off x="1143000" y="3810000"/>
            <a:ext cx="6858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Construction Q/A, Q/C</a:t>
            </a:r>
            <a:b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</a:b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Specifications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143000"/>
            <a:ext cx="844296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Verification Load Test</a:t>
            </a:r>
          </a:p>
          <a:p>
            <a:endParaRPr lang="en-US" sz="28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Recommend this be done in </a:t>
            </a:r>
            <a:r>
              <a:rPr lang="en-US" sz="2400" u="sng" dirty="0" smtClean="0">
                <a:latin typeface="Franklin Gothic Medium Cond" panose="020B0606030402020204" pitchFamily="34" charset="0"/>
              </a:rPr>
              <a:t>compression</a:t>
            </a: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Contractors won’t like it, but it does a couple of things for us…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latin typeface="Franklin Gothic Medium Cond" panose="020B0606030402020204" pitchFamily="34" charset="0"/>
              </a:rPr>
              <a:t>Verifies the design of the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</a:t>
            </a:r>
            <a:r>
              <a:rPr lang="en-US" sz="2400" u="sng" dirty="0" smtClean="0">
                <a:latin typeface="Franklin Gothic Medium Cond" panose="020B0606030402020204" pitchFamily="34" charset="0"/>
              </a:rPr>
              <a:t>under the same loading conditions as it will feel when bridge loads are applied to 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>
                <a:latin typeface="Franklin Gothic Medium Cond" panose="020B0606030402020204" pitchFamily="34" charset="0"/>
              </a:rPr>
              <a:t>Requires the installation of </a:t>
            </a:r>
            <a:r>
              <a:rPr lang="en-US" sz="2400" u="sng" dirty="0" smtClean="0">
                <a:latin typeface="Franklin Gothic Medium Cond" panose="020B0606030402020204" pitchFamily="34" charset="0"/>
              </a:rPr>
              <a:t>3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total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1 test pile, 2 reaction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Contractor’s installation methods can be fully evaluated</a:t>
            </a:r>
            <a:endParaRPr lang="en-US" sz="2400" dirty="0">
              <a:latin typeface="Franklin Gothic Medium Cond" panose="020B06060304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Inspectors get more practice</a:t>
            </a:r>
          </a:p>
        </p:txBody>
      </p:sp>
    </p:spTree>
    <p:extLst>
      <p:ext uri="{BB962C8B-B14F-4D97-AF65-F5344CB8AC3E}">
        <p14:creationId xmlns:p14="http://schemas.microsoft.com/office/powerpoint/2010/main" val="57366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Construction Q/A, Q/C</a:t>
            </a:r>
            <a:b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</a:b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Specifications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143000"/>
            <a:ext cx="84429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Proof Load Tests</a:t>
            </a:r>
          </a:p>
          <a:p>
            <a:endParaRPr lang="en-US" sz="28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Performed in tension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Recommend these be performed to a minimum of 150% of the Design Load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Here’s why…</a:t>
            </a:r>
          </a:p>
        </p:txBody>
      </p:sp>
    </p:spTree>
    <p:extLst>
      <p:ext uri="{BB962C8B-B14F-4D97-AF65-F5344CB8AC3E}">
        <p14:creationId xmlns:p14="http://schemas.microsoft.com/office/powerpoint/2010/main" val="32388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Project Overview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0509"/>
            <a:ext cx="8617199" cy="533628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346699" y="3124200"/>
            <a:ext cx="838200" cy="838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33800" y="5334000"/>
            <a:ext cx="0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46350" y="4918123"/>
            <a:ext cx="137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STGEC 2016</a:t>
            </a:r>
            <a:endParaRPr lang="en-US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Construction Q/A, Q/C</a:t>
            </a:r>
            <a:b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</a:b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Specifications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924" y="1111320"/>
            <a:ext cx="6882151" cy="551505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743200" y="1905000"/>
            <a:ext cx="0" cy="1676400"/>
          </a:xfrm>
          <a:prstGeom prst="line">
            <a:avLst/>
          </a:prstGeom>
          <a:ln w="1873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81800" y="1905000"/>
            <a:ext cx="0" cy="3581400"/>
          </a:xfrm>
          <a:prstGeom prst="line">
            <a:avLst/>
          </a:prstGeom>
          <a:ln w="133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9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7150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Construction Q/A, Q/C</a:t>
            </a:r>
            <a:b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</a:b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Specifications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143000"/>
            <a:ext cx="84429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Proof Load Tests</a:t>
            </a:r>
            <a:endParaRPr lang="en-US" sz="28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Performed in tension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Recommend these be performed to a minimum of 150% of the Design Load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Here’s why…</a:t>
            </a:r>
            <a:endParaRPr lang="en-US" sz="2400" dirty="0">
              <a:latin typeface="Franklin Gothic Medium Cond" panose="020B06060304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Strain compatibility tells us that the reaction in the short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has to be greater than in the long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</a:t>
            </a: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If the surface of the rock is sloping severely, all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will not carry the same load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Must either: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Have provisions for socket lengths to be adjusted as drilling information is received, or…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Increase your test load threshold to account for varying lengths in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400" dirty="0" smtClean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7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6388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Construction Q/A, Q/C</a:t>
            </a:r>
            <a:b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</a:b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Specifications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8686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“Domino 6” Investigation</a:t>
            </a:r>
            <a:endParaRPr lang="en-US" sz="28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One boring per footing </a:t>
            </a:r>
            <a:r>
              <a:rPr lang="en-US" sz="2400" u="sng" dirty="0" smtClean="0">
                <a:latin typeface="Franklin Gothic Medium Cond" panose="020B0606030402020204" pitchFamily="34" charset="0"/>
              </a:rPr>
              <a:t>will not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fully characterize the subsurface in Karst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Contractor and owner mutually agree on “tentative” tip elevations prior to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Reduces bias during drilling and installation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Hopefully eliminates the “oops” and “uh </a:t>
            </a:r>
            <a:r>
              <a:rPr lang="en-US" sz="2000" dirty="0" err="1" smtClean="0">
                <a:latin typeface="Franklin Gothic Medium Cond" panose="020B0606030402020204" pitchFamily="34" charset="0"/>
              </a:rPr>
              <a:t>oh’s</a:t>
            </a:r>
            <a:r>
              <a:rPr lang="en-US" sz="2000" dirty="0" smtClean="0">
                <a:latin typeface="Franklin Gothic Medium Cond" panose="020B0606030402020204" pitchFamily="34" charset="0"/>
              </a:rPr>
              <a:t>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Gives all parties involved confidence in what they’re doing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Allows Contractor and inspectors to make correlations between drill performance and material type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Soil, weathered/broken rock, solid rock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Reduces conflict between driller and inspector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Doesn’t have to be fancy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Small diameter air-rotary percussion drill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 smtClean="0">
                <a:latin typeface="Franklin Gothic Medium Cond" panose="020B0606030402020204" pitchFamily="34" charset="0"/>
              </a:rPr>
              <a:t>Single most effective provision for reducing tension between owner and contractor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6388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Construction Q/A, Q/C</a:t>
            </a:r>
            <a:b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</a:b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Specifications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86868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Installation Plan</a:t>
            </a:r>
            <a:endParaRPr lang="en-US" sz="28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Pretty standard for drilled foundations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Karst changes everything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Testing regimen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Reproducible verification of rock socket length/quality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Independent of driller’s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Cross-communication of drilled holes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Should address sequence of drilling, cleaning, and grouting </a:t>
            </a:r>
            <a:r>
              <a:rPr lang="en-US" sz="20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000" dirty="0" smtClean="0">
              <a:latin typeface="Franklin Gothic Medium Cond" panose="020B06060304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u="sng" dirty="0" smtClean="0">
                <a:latin typeface="Franklin Gothic Medium Cond" panose="020B0606030402020204" pitchFamily="34" charset="0"/>
              </a:rPr>
              <a:t>In Detail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Additional drilling/investigation to fully characterize rock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Make the contractor demonstrate everything in their plan during the verification load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Medium Cond" panose="020B0606030402020204" pitchFamily="34" charset="0"/>
            </a:endParaRPr>
          </a:p>
          <a:p>
            <a:r>
              <a:rPr lang="en-US" sz="2400" u="sng" dirty="0" smtClean="0">
                <a:latin typeface="Franklin Gothic Medium Cond" panose="020B0606030402020204" pitchFamily="34" charset="0"/>
              </a:rPr>
              <a:t>What is the contractor going to do to ensure the quality of </a:t>
            </a:r>
            <a:r>
              <a:rPr lang="en-US" sz="2400" u="sng" dirty="0" err="1" smtClean="0">
                <a:latin typeface="Franklin Gothic Medium Cond" panose="020B0606030402020204" pitchFamily="34" charset="0"/>
              </a:rPr>
              <a:t>micropiles</a:t>
            </a:r>
            <a:r>
              <a:rPr lang="en-US" sz="2400" u="sng" dirty="0" smtClean="0">
                <a:latin typeface="Franklin Gothic Medium Cond" panose="020B0606030402020204" pitchFamily="34" charset="0"/>
              </a:rPr>
              <a:t> that are not proof tested?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638800" cy="7946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Construction Q/A, Q/C</a:t>
            </a:r>
            <a:b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</a:br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Specifications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8686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Medium Cond" panose="020B0606030402020204" pitchFamily="34" charset="0"/>
              </a:rPr>
              <a:t>Other Recommended Provisions</a:t>
            </a:r>
          </a:p>
          <a:p>
            <a:endParaRPr lang="en-US" sz="2800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Include provisions that allow you to test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at will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Separate pay item and unique quantity for proof and verification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Gives you the freedom to test any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</a:t>
            </a:r>
            <a:r>
              <a:rPr lang="en-US" sz="2400" dirty="0" smtClean="0">
                <a:latin typeface="Franklin Gothic Medium Cond" panose="020B0606030402020204" pitchFamily="34" charset="0"/>
              </a:rPr>
              <a:t> that you think is suspect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Minimum 1 proof test per footing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Not simply 5% of production piles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Things change rapidly in Karst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Make sure your provisions allow for modifications to the design as you move through a project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3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6388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Final Thoughts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8686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Franklin Gothic Medium Cond" panose="020B0606030402020204" pitchFamily="34" charset="0"/>
              </a:rPr>
              <a:t>Micropiles</a:t>
            </a:r>
            <a:r>
              <a:rPr lang="en-US" sz="2800" dirty="0" smtClean="0">
                <a:latin typeface="Franklin Gothic Medium Cond" panose="020B0606030402020204" pitchFamily="34" charset="0"/>
              </a:rPr>
              <a:t> can be effective in Karst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ranklin Gothic Medium Cond" panose="020B0606030402020204" pitchFamily="34" charset="0"/>
              </a:rPr>
              <a:t>Requires attention to detail and a little foresight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ranklin Gothic Medium Cond" panose="020B0606030402020204" pitchFamily="34" charset="0"/>
              </a:rPr>
              <a:t>Remain calm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ranklin Gothic Medium Cond" panose="020B0606030402020204" pitchFamily="34" charset="0"/>
              </a:rPr>
              <a:t>Be flexible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ranklin Gothic Medium Cond" panose="020B0606030402020204" pitchFamily="34" charset="0"/>
              </a:rPr>
              <a:t>Early and often communication with contractor pays significant dividends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79"/>
            <a:ext cx="5638800" cy="79460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Thank You</a:t>
            </a:r>
            <a:endParaRPr lang="en-US" sz="36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Franklin Gothic Medium Cond" panose="020B0606030402020204" pitchFamily="34" charset="0"/>
              </a:rPr>
              <a:t>Questions</a:t>
            </a:r>
            <a:r>
              <a:rPr lang="en-US" sz="4400" dirty="0" smtClean="0">
                <a:latin typeface="Franklin Gothic Medium Cond" panose="020B0606030402020204" pitchFamily="34" charset="0"/>
              </a:rPr>
              <a:t>?</a:t>
            </a:r>
            <a:endParaRPr lang="en-US" sz="4400" dirty="0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05000"/>
            <a:ext cx="2042160" cy="204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/>
          <a:stretch/>
        </p:blipFill>
        <p:spPr>
          <a:xfrm rot="5400000">
            <a:off x="-19520" y="2184007"/>
            <a:ext cx="5068240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8706" y="5257800"/>
            <a:ext cx="39349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anklin Gothic Medium Cond" panose="020B0606030402020204" pitchFamily="34" charset="0"/>
              </a:rPr>
              <a:t>Stephen M. (Matt) Revell, P.E.</a:t>
            </a:r>
          </a:p>
          <a:p>
            <a:r>
              <a:rPr lang="en-US" sz="2000" dirty="0">
                <a:latin typeface="Franklin Gothic Medium Cond" panose="020B0606030402020204" pitchFamily="34" charset="0"/>
              </a:rPr>
              <a:t>Assistant Geotechnical Engineer, ALDOT</a:t>
            </a:r>
          </a:p>
          <a:p>
            <a:r>
              <a:rPr lang="en-US" sz="2000" dirty="0">
                <a:latin typeface="Franklin Gothic Medium Cond" panose="020B0606030402020204" pitchFamily="34" charset="0"/>
              </a:rPr>
              <a:t>Email: </a:t>
            </a:r>
            <a:r>
              <a:rPr lang="en-US" sz="2000" dirty="0">
                <a:latin typeface="Franklin Gothic Medium Cond" panose="020B0606030402020204" pitchFamily="34" charset="0"/>
                <a:hlinkClick r:id="rId5"/>
              </a:rPr>
              <a:t>revells@dot.state.al.us</a:t>
            </a:r>
            <a:endParaRPr lang="en-US" sz="2000" dirty="0">
              <a:latin typeface="Franklin Gothic Medium Cond" panose="020B0606030402020204" pitchFamily="34" charset="0"/>
            </a:endParaRPr>
          </a:p>
          <a:p>
            <a:r>
              <a:rPr lang="en-US" sz="2000" dirty="0" err="1">
                <a:latin typeface="Franklin Gothic Medium Cond" panose="020B0606030402020204" pitchFamily="34" charset="0"/>
              </a:rPr>
              <a:t>Ph</a:t>
            </a:r>
            <a:r>
              <a:rPr lang="en-US" sz="2000" dirty="0">
                <a:latin typeface="Franklin Gothic Medium Cond" panose="020B0606030402020204" pitchFamily="34" charset="0"/>
              </a:rPr>
              <a:t>: </a:t>
            </a:r>
            <a:r>
              <a:rPr lang="en-US" sz="2000" dirty="0" smtClean="0">
                <a:latin typeface="Franklin Gothic Medium Cond" panose="020B0606030402020204" pitchFamily="34" charset="0"/>
              </a:rPr>
              <a:t>334-206-2257</a:t>
            </a:r>
            <a:endParaRPr lang="en-US" sz="20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5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Project Overview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1055803"/>
            <a:ext cx="4632960" cy="5791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62400" y="25908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3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Project Overview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2" b="6250"/>
          <a:stretch/>
        </p:blipFill>
        <p:spPr>
          <a:xfrm>
            <a:off x="1905000" y="1020458"/>
            <a:ext cx="5486400" cy="58375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19600" y="2590800"/>
            <a:ext cx="838200" cy="8382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Project Overview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3" y="1828800"/>
            <a:ext cx="8801624" cy="350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2143" y="1676400"/>
            <a:ext cx="3995057" cy="3810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67200" y="1676400"/>
            <a:ext cx="4806567" cy="3810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98171" y="549728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Phase II</a:t>
            </a:r>
            <a:endParaRPr lang="en-US" sz="2400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2374" y="5497286"/>
            <a:ext cx="121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Franklin Gothic Medium Cond" panose="020B0606030402020204" pitchFamily="34" charset="0"/>
              </a:rPr>
              <a:t>Phase III</a:t>
            </a:r>
            <a:endParaRPr lang="en-US" sz="2400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Project Overview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74" y="1219200"/>
            <a:ext cx="6235852" cy="5300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Project Overview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" y="961152"/>
            <a:ext cx="85725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Franklin Gothic Medium Cond" panose="020B0606030402020204" pitchFamily="34" charset="0"/>
              </a:rPr>
              <a:t>Fun Facts:</a:t>
            </a:r>
            <a:endParaRPr lang="en-US" sz="2400" u="sng" dirty="0">
              <a:latin typeface="Franklin Gothic Medium Cond" panose="020B06060304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Project let January 22,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Low bidder: Granite Construction Co., Watsonville, CA $208,611,848.60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Next lowest bidder: Brasfield &amp; Gorrie, LLC, Birmingham, AL $277,029,808.98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21 Bridges (new or widened)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19,958.42’ (3.8 miles)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17 Retaining Walls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146,704 square feet of wall face (3.4 acres)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121,502 LF of Steel H-piles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23 miles (Pascagoula or Bay St. Louis)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697 LF of Drilled Shafts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40,845 CY of improved foundation soils through Aggregate Foundations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Medium Cond" panose="020B06060304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i="1" u="sng" dirty="0" smtClean="0">
                <a:latin typeface="Franklin Gothic Medium Cond" panose="020B0606030402020204" pitchFamily="34" charset="0"/>
              </a:rPr>
              <a:t>6,625 LF of Pilot Holes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0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>
            <a:spLocks noGrp="1"/>
          </p:cNvSpPr>
          <p:nvPr>
            <p:ph type="ctrTitle"/>
          </p:nvPr>
        </p:nvSpPr>
        <p:spPr>
          <a:xfrm>
            <a:off x="304800" y="144780"/>
            <a:ext cx="8686800" cy="609600"/>
          </a:xfrm>
        </p:spPr>
        <p:txBody>
          <a:bodyPr>
            <a:normAutofit/>
          </a:bodyPr>
          <a:lstStyle/>
          <a:p>
            <a:r>
              <a:rPr lang="en-US" sz="3800" dirty="0" err="1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Micropiles</a:t>
            </a:r>
            <a:r>
              <a:rPr lang="en-US" sz="3800" dirty="0" smtClean="0">
                <a:latin typeface="Franklin Gothic Medium Cond" panose="020B0606030402020204" pitchFamily="34" charset="0"/>
                <a:ea typeface="Microsoft Himalaya" panose="01010100010101010101" pitchFamily="2" charset="0"/>
                <a:cs typeface="Browallia New" panose="020B0604020202020204" pitchFamily="34" charset="-34"/>
              </a:rPr>
              <a:t> as a Design Alternative</a:t>
            </a:r>
            <a:endParaRPr lang="en-US" sz="3800" dirty="0">
              <a:latin typeface="Franklin Gothic Medium Cond" panose="020B0606030402020204" pitchFamily="34" charset="0"/>
              <a:ea typeface="Microsoft Himalaya" panose="01010100010101010101" pitchFamily="2" charset="0"/>
              <a:cs typeface="Browallia New" panose="020B0604020202020204" pitchFamily="34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3938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746760" cy="746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" y="961152"/>
            <a:ext cx="57531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i="1" u="sng" dirty="0" smtClean="0">
                <a:latin typeface="Franklin Gothic Medium Cond" panose="020B0606030402020204" pitchFamily="34" charset="0"/>
              </a:rPr>
              <a:t>6,625 LF of Pilot Holes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u="sng" dirty="0">
              <a:latin typeface="Franklin Gothic Medium Cond" panose="020B06060304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Contractor proposed to substitute all pre-drilled H-piles with 9 5/8” </a:t>
            </a:r>
            <a:r>
              <a:rPr lang="en-US" sz="2400" dirty="0" err="1" smtClean="0">
                <a:latin typeface="Franklin Gothic Medium Cond" panose="020B0606030402020204" pitchFamily="34" charset="0"/>
              </a:rPr>
              <a:t>micropiles</a:t>
            </a:r>
            <a:endParaRPr lang="en-US" sz="2400" dirty="0" smtClean="0">
              <a:latin typeface="Franklin Gothic Medium Cond" panose="020B06060304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1 for 1 substitution for H-piles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No layout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45-155 ton design loads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 Cond" panose="020B0606030402020204" pitchFamily="34" charset="0"/>
              </a:rPr>
              <a:t>Time Savings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Franklin Gothic Medium Cond" panose="020B0606030402020204" pitchFamily="34" charset="0"/>
              </a:rPr>
              <a:t>Micropiles</a:t>
            </a:r>
            <a:r>
              <a:rPr lang="en-US" sz="2000" dirty="0" smtClean="0">
                <a:latin typeface="Franklin Gothic Medium Cond" panose="020B0606030402020204" pitchFamily="34" charset="0"/>
              </a:rPr>
              <a:t> could be installed in roughly ½ the time as the replaced H-piles with pilot holes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Franklin Gothic Medium Cond" panose="020B0606030402020204" pitchFamily="34" charset="0"/>
              </a:rPr>
              <a:t>$10,000,000.00 “No-Excuse” Bonus for on-time completion of the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9"/>
          <a:stretch/>
        </p:blipFill>
        <p:spPr>
          <a:xfrm rot="5400000">
            <a:off x="5381295" y="1834728"/>
            <a:ext cx="4296703" cy="2854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964"/>
            <a:ext cx="1455417" cy="5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3291</TotalTime>
  <Words>1426</Words>
  <Application>Microsoft Office PowerPoint</Application>
  <PresentationFormat>On-screen Show (4:3)</PresentationFormat>
  <Paragraphs>231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Browallia New</vt:lpstr>
      <vt:lpstr>Calibri</vt:lpstr>
      <vt:lpstr>Century Schoolbook</vt:lpstr>
      <vt:lpstr>Franklin Gothic Medium Cond</vt:lpstr>
      <vt:lpstr>Microsoft Himalaya</vt:lpstr>
      <vt:lpstr>Wingdings</vt:lpstr>
      <vt:lpstr>Wingdings 2</vt:lpstr>
      <vt:lpstr>View</vt:lpstr>
      <vt:lpstr>Micropiles for Bridge Foundations in Karst Terrain </vt:lpstr>
      <vt:lpstr>Presentation Objectives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Micropiles as a Design Alternative</vt:lpstr>
      <vt:lpstr>Micropiles as a Design Alternative</vt:lpstr>
      <vt:lpstr>Micropiles as a Design Alternative</vt:lpstr>
      <vt:lpstr>Micropiles as a Design Alternative</vt:lpstr>
      <vt:lpstr>Design Considerations for Micropiles in Karst</vt:lpstr>
      <vt:lpstr>Design Considerations for Micropiles in Karst</vt:lpstr>
      <vt:lpstr>Design Considerations for Micropiles in Karst</vt:lpstr>
      <vt:lpstr>Design Considerations for Micropiles in Karst</vt:lpstr>
      <vt:lpstr>Design Considerations for Micropiles in Karst</vt:lpstr>
      <vt:lpstr>Unexpected Challenges</vt:lpstr>
      <vt:lpstr>Unexpected Challenges</vt:lpstr>
      <vt:lpstr>Unexpected Challenges</vt:lpstr>
      <vt:lpstr>Unexpected Challenges</vt:lpstr>
      <vt:lpstr>Unexpected Challenges</vt:lpstr>
      <vt:lpstr>Unexpected Challenges</vt:lpstr>
      <vt:lpstr>Unexpected Challenges</vt:lpstr>
      <vt:lpstr>Unexpected Challenges</vt:lpstr>
      <vt:lpstr>Unexpected Challenges</vt:lpstr>
      <vt:lpstr>Construction Q/A, Q/C Specifications</vt:lpstr>
      <vt:lpstr>Construction Q/A, Q/C Specifications</vt:lpstr>
      <vt:lpstr>Construction Q/A, Q/C Specifications</vt:lpstr>
      <vt:lpstr>Construction Q/A, Q/C Specifications</vt:lpstr>
      <vt:lpstr>Construction Q/A, Q/C Specifications</vt:lpstr>
      <vt:lpstr>Construction Q/A, Q/C Specifications</vt:lpstr>
      <vt:lpstr>Construction Q/A, Q/C Specifications</vt:lpstr>
      <vt:lpstr>Construction Q/A, Q/C Specifications</vt:lpstr>
      <vt:lpstr>Final Thoughts</vt:lpstr>
      <vt:lpstr>Thank You</vt:lpstr>
    </vt:vector>
  </TitlesOfParts>
  <Company>ALDOT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revells</dc:creator>
  <cp:lastModifiedBy>Revell, Stephen M.</cp:lastModifiedBy>
  <cp:revision>217</cp:revision>
  <dcterms:created xsi:type="dcterms:W3CDTF">2014-08-11T18:55:33Z</dcterms:created>
  <dcterms:modified xsi:type="dcterms:W3CDTF">2016-11-08T19:15:45Z</dcterms:modified>
</cp:coreProperties>
</file>